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9" r:id="rId4"/>
    <p:sldId id="260" r:id="rId5"/>
    <p:sldId id="258" r:id="rId6"/>
    <p:sldId id="261" r:id="rId7"/>
    <p:sldId id="265" r:id="rId8"/>
    <p:sldId id="262" r:id="rId9"/>
    <p:sldId id="263" r:id="rId10"/>
    <p:sldId id="266" r:id="rId11"/>
    <p:sldId id="264" r:id="rId12"/>
    <p:sldId id="267" r:id="rId13"/>
    <p:sldId id="269" r:id="rId14"/>
    <p:sldId id="285" r:id="rId15"/>
    <p:sldId id="273" r:id="rId16"/>
    <p:sldId id="272" r:id="rId17"/>
    <p:sldId id="271" r:id="rId18"/>
    <p:sldId id="280" r:id="rId19"/>
    <p:sldId id="270" r:id="rId20"/>
    <p:sldId id="268" r:id="rId21"/>
    <p:sldId id="274" r:id="rId22"/>
    <p:sldId id="282" r:id="rId23"/>
    <p:sldId id="283" r:id="rId24"/>
    <p:sldId id="281" r:id="rId25"/>
    <p:sldId id="278" r:id="rId26"/>
    <p:sldId id="284" r:id="rId27"/>
    <p:sldId id="279" r:id="rId28"/>
    <p:sldId id="275" r:id="rId29"/>
    <p:sldId id="276" r:id="rId30"/>
    <p:sldId id="27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60"/>
  </p:normalViewPr>
  <p:slideViewPr>
    <p:cSldViewPr>
      <p:cViewPr varScale="1">
        <p:scale>
          <a:sx n="88" d="100"/>
          <a:sy n="88" d="100"/>
        </p:scale>
        <p:origin x="-1734"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CA4786-4AD8-41AB-B1AC-1062D7185BE0}" type="datetimeFigureOut">
              <a:rPr lang="en-US" smtClean="0"/>
              <a:pPr/>
              <a:t>9/29/2015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4032C5-6854-4898-9262-B76947112086}" type="slidenum">
              <a:rPr lang="en-US" smtClean="0"/>
              <a:pPr/>
              <a:t>‹#›</a:t>
            </a:fld>
            <a:endParaRPr lang="en-US"/>
          </a:p>
        </p:txBody>
      </p:sp>
    </p:spTree>
    <p:extLst>
      <p:ext uri="{BB962C8B-B14F-4D97-AF65-F5344CB8AC3E}">
        <p14:creationId xmlns:p14="http://schemas.microsoft.com/office/powerpoint/2010/main" xmlns="" val="3131620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C430F8-8CBE-4764-BF49-308009A438D0}"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552753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C430F8-8CBE-4764-BF49-308009A438D0}"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2603311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C430F8-8CBE-4764-BF49-308009A438D0}"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2494697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C430F8-8CBE-4764-BF49-308009A438D0}"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2708899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430F8-8CBE-4764-BF49-308009A438D0}" type="datetimeFigureOut">
              <a:rPr lang="en-US" smtClean="0"/>
              <a:pPr/>
              <a:t>9/29/2015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758609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C430F8-8CBE-4764-BF49-308009A438D0}"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565772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C430F8-8CBE-4764-BF49-308009A438D0}" type="datetimeFigureOut">
              <a:rPr lang="en-US" smtClean="0"/>
              <a:pPr/>
              <a:t>9/29/2015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852235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C430F8-8CBE-4764-BF49-308009A438D0}" type="datetimeFigureOut">
              <a:rPr lang="en-US" smtClean="0"/>
              <a:pPr/>
              <a:t>9/29/2015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83190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C430F8-8CBE-4764-BF49-308009A438D0}" type="datetimeFigureOut">
              <a:rPr lang="en-US" smtClean="0"/>
              <a:pPr/>
              <a:t>9/29/2015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26407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430F8-8CBE-4764-BF49-308009A438D0}"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1579013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430F8-8CBE-4764-BF49-308009A438D0}" type="datetimeFigureOut">
              <a:rPr lang="en-US" smtClean="0"/>
              <a:pPr/>
              <a:t>9/29/2015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3149334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C430F8-8CBE-4764-BF49-308009A438D0}" type="datetimeFigureOut">
              <a:rPr lang="en-US" smtClean="0"/>
              <a:pPr/>
              <a:t>9/29/2015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83855B-08BB-402C-98D9-3D2BBF6550E7}" type="slidenum">
              <a:rPr lang="en-US" smtClean="0"/>
              <a:pPr/>
              <a:t>‹#›</a:t>
            </a:fld>
            <a:endParaRPr lang="en-US"/>
          </a:p>
        </p:txBody>
      </p:sp>
    </p:spTree>
    <p:extLst>
      <p:ext uri="{BB962C8B-B14F-4D97-AF65-F5344CB8AC3E}">
        <p14:creationId xmlns:p14="http://schemas.microsoft.com/office/powerpoint/2010/main" xmlns="" val="723522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4.jpeg"/><Relationship Id="rId2" Type="http://schemas.openxmlformats.org/officeDocument/2006/relationships/hyperlink" Target="http://upload.wikimedia.org/wikipedia/commons/3/37/ArafatEconomicForum.jpg" TargetMode="External"/><Relationship Id="rId1" Type="http://schemas.openxmlformats.org/officeDocument/2006/relationships/slideLayout" Target="../slideLayouts/slideLayout2.xml"/><Relationship Id="rId6" Type="http://schemas.openxmlformats.org/officeDocument/2006/relationships/hyperlink" Target="http://www.bing.com/images/search?q=kuwait&amp;id=B242F3D7D39DBB51A0A6D0FA4CB57EBC4BA056EE&amp;FORM=IQFRBA" TargetMode="External"/><Relationship Id="rId5" Type="http://schemas.openxmlformats.org/officeDocument/2006/relationships/image" Target="../media/image13.jpeg"/><Relationship Id="rId4" Type="http://schemas.openxmlformats.org/officeDocument/2006/relationships/hyperlink" Target="http://upload.wikimedia.org/wikipedia/commons/f/fb/1978-bus-attack01.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upload.wikimedia.org/wikipedia/commons/e/e1/SbarroAfter1.jpg" TargetMode="Externa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upload.wikimedia.org/wikipedia/commons/3/37/ArafatEconomicForum.jp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upload.wikimedia.org/wikipedia/commons/c/cd/Gz-map2.png" TargetMode="External"/><Relationship Id="rId1" Type="http://schemas.openxmlformats.org/officeDocument/2006/relationships/slideLayout" Target="../slideLayouts/slideLayout2.xml"/><Relationship Id="rId4" Type="http://schemas.openxmlformats.org/officeDocument/2006/relationships/hyperlink" Target="1989%20Tel%20Aviv&#8211;Jerusalem%20bus%20405%20attack"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hyperlink" Target="http://www.bing.com/images/search?q=black+september+planes+hijacking&amp;id=DA173B2FF8549E704F19953DB24651556934B467&amp;FORM=IQFRB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upload.wikimedia.org/wikipedia/commons/e/e1/SbarroAfter1.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upload.wikimedia.org/wikipedia/commons/3/31/Lebanon_-_Location_Map_(2012)_-_LBN_-_UNOCHA.sv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hyperlink" Target="http://upload.wikimedia.org/wikipedia/commons/3/3c/AnschalgInZahran1996_KhobarTower.jpg" TargetMode="External"/><Relationship Id="rId7" Type="http://schemas.openxmlformats.org/officeDocument/2006/relationships/hyperlink" Target="http://en.wikipedia.org/wiki/1983_United_States_embassy_bombing" TargetMode="External"/><Relationship Id="rId2" Type="http://schemas.openxmlformats.org/officeDocument/2006/relationships/hyperlink" Target="1982%20Lebanon%20Hostage%20Crisis" TargetMode="Externa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www.bing.com/images/search?q=twa+flight+847&amp;id=8B6C29479BF4406DBBBE0E1C2945A0FC3941B7F4&amp;FORM=IQFRBA" TargetMode="Externa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9.jpeg"/><Relationship Id="rId2" Type="http://schemas.openxmlformats.org/officeDocument/2006/relationships/hyperlink" Target="http://www.bing.com/images/search?q=cup+of+water&amp;id=6568355FDECA8BBE8A96D6FE7561E703CFFA58A3&amp;FORM=IQFRBA" TargetMode="External"/><Relationship Id="rId1" Type="http://schemas.openxmlformats.org/officeDocument/2006/relationships/slideLayout" Target="../slideLayouts/slideLayout2.xml"/><Relationship Id="rId6" Type="http://schemas.openxmlformats.org/officeDocument/2006/relationships/hyperlink" Target="http://www.bing.com/images/search?q=cup+of+dirty+water&amp;qpvt=cup+of+dirty+water&amp;qpvt=cup+of+dirty+water&amp;FORM=IQFRML" TargetMode="External"/><Relationship Id="rId5" Type="http://schemas.openxmlformats.org/officeDocument/2006/relationships/hyperlink" Target="http://www.bing.com/images/search?q=cup+of+dirty+water&amp;id=C2CBAC5C2283BB4D14988C1024D6C124B6F72112&amp;FORM=IQFRBA" TargetMode="External"/><Relationship Id="rId4" Type="http://schemas.openxmlformats.org/officeDocument/2006/relationships/hyperlink" Target="http://www.bing.com/images/search?q=cup+of+dirty+water&amp;id=45511C7A1D7CF51B650F0C3F538548E3C52B2CE3&amp;FORM=IQFRB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Slap Back Thesis</a:t>
            </a:r>
            <a:br>
              <a:rPr lang="en-US" dirty="0" smtClean="0"/>
            </a:br>
            <a:r>
              <a:rPr lang="en-US" dirty="0"/>
              <a:t/>
            </a:r>
            <a:br>
              <a:rPr lang="en-US" dirty="0"/>
            </a:br>
            <a:r>
              <a:rPr lang="en-US" dirty="0" smtClean="0"/>
              <a:t>How we Respond to Threats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742480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7640" t="18889" r="17152" b="19629"/>
          <a:stretch/>
        </p:blipFill>
        <p:spPr bwMode="auto">
          <a:xfrm>
            <a:off x="0" y="-1"/>
            <a:ext cx="9144000" cy="57279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sp>
        <p:nvSpPr>
          <p:cNvPr id="4" name="Rectangle 3"/>
          <p:cNvSpPr/>
          <p:nvPr/>
        </p:nvSpPr>
        <p:spPr>
          <a:xfrm>
            <a:off x="152400" y="5727938"/>
            <a:ext cx="8763000" cy="10538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Task: Interpret excerpts from </a:t>
            </a:r>
            <a:r>
              <a:rPr lang="en-US" i="1" dirty="0" smtClean="0"/>
              <a:t>Milestones </a:t>
            </a:r>
            <a:r>
              <a:rPr lang="en-US" dirty="0" smtClean="0"/>
              <a:t>and complete the questions</a:t>
            </a:r>
            <a:endParaRPr lang="en-US" dirty="0"/>
          </a:p>
        </p:txBody>
      </p:sp>
    </p:spTree>
    <p:extLst>
      <p:ext uri="{BB962C8B-B14F-4D97-AF65-F5344CB8AC3E}">
        <p14:creationId xmlns:p14="http://schemas.microsoft.com/office/powerpoint/2010/main" xmlns="" val="4190361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i="1" dirty="0"/>
              <a:t>Milestones Questions</a:t>
            </a:r>
            <a:endParaRPr lang="en-US" dirty="0"/>
          </a:p>
          <a:p>
            <a:pPr lvl="0"/>
            <a:r>
              <a:rPr lang="en-US" dirty="0"/>
              <a:t>Interpret the ideas and terms in bold.</a:t>
            </a:r>
          </a:p>
          <a:p>
            <a:pPr lvl="0"/>
            <a:r>
              <a:rPr lang="en-US" dirty="0"/>
              <a:t>How and why will Islam provide a new leadership for humanity?</a:t>
            </a:r>
          </a:p>
          <a:p>
            <a:pPr lvl="0"/>
            <a:r>
              <a:rPr lang="en-US" dirty="0"/>
              <a:t>Does </a:t>
            </a:r>
            <a:r>
              <a:rPr lang="en-US" dirty="0" err="1"/>
              <a:t>Jahili</a:t>
            </a:r>
            <a:r>
              <a:rPr lang="en-US" dirty="0"/>
              <a:t> translate to imperialism and colonialism?</a:t>
            </a:r>
          </a:p>
          <a:p>
            <a:pPr lvl="0"/>
            <a:r>
              <a:rPr lang="en-US" dirty="0"/>
              <a:t>What is </a:t>
            </a:r>
            <a:r>
              <a:rPr lang="en-US" dirty="0" err="1"/>
              <a:t>Qutub’s</a:t>
            </a:r>
            <a:r>
              <a:rPr lang="en-US" dirty="0"/>
              <a:t> vision?</a:t>
            </a:r>
          </a:p>
          <a:p>
            <a:pPr lvl="0"/>
            <a:r>
              <a:rPr lang="en-US" dirty="0"/>
              <a:t>Connect </a:t>
            </a:r>
            <a:r>
              <a:rPr lang="en-US" dirty="0" err="1"/>
              <a:t>Qutub’s</a:t>
            </a:r>
            <a:r>
              <a:rPr lang="en-US" dirty="0"/>
              <a:t> ideas to the Quran, Bin Laden’s fatwa and US actions in the Arab/Muslim world.</a:t>
            </a:r>
          </a:p>
          <a:p>
            <a:pPr marL="0" indent="0">
              <a:buNone/>
            </a:pPr>
            <a:endParaRPr lang="en-US" dirty="0"/>
          </a:p>
        </p:txBody>
      </p:sp>
    </p:spTree>
    <p:extLst>
      <p:ext uri="{BB962C8B-B14F-4D97-AF65-F5344CB8AC3E}">
        <p14:creationId xmlns:p14="http://schemas.microsoft.com/office/powerpoint/2010/main" xmlns="" val="3044292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399"/>
            <a:ext cx="8229600" cy="863599"/>
          </a:xfrm>
        </p:spPr>
        <p:txBody>
          <a:bodyPr>
            <a:normAutofit fontScale="92500" lnSpcReduction="20000"/>
          </a:bodyPr>
          <a:lstStyle/>
          <a:p>
            <a:pPr marL="0" indent="0">
              <a:buNone/>
            </a:pPr>
            <a:r>
              <a:rPr lang="en-US" sz="2000" dirty="0" err="1">
                <a:latin typeface="Times New Roman" panose="02020603050405020304" pitchFamily="18" charset="0"/>
                <a:cs typeface="Times New Roman" panose="02020603050405020304" pitchFamily="18" charset="0"/>
              </a:rPr>
              <a:t>Sayyid</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Qutb</a:t>
            </a:r>
            <a:r>
              <a:rPr lang="en-US" sz="2000" dirty="0">
                <a:latin typeface="Times New Roman" panose="02020603050405020304" pitchFamily="18" charset="0"/>
                <a:cs typeface="Times New Roman" panose="02020603050405020304" pitchFamily="18" charset="0"/>
              </a:rPr>
              <a:t> recommended that a </a:t>
            </a:r>
            <a:r>
              <a:rPr lang="en-US" sz="2000" b="1" dirty="0" smtClean="0">
                <a:latin typeface="Times New Roman" panose="02020603050405020304" pitchFamily="18" charset="0"/>
                <a:cs typeface="Times New Roman" panose="02020603050405020304" pitchFamily="18" charset="0"/>
              </a:rPr>
              <a:t>revolutionary </a:t>
            </a:r>
            <a:r>
              <a:rPr lang="en-US" sz="2000" b="1" dirty="0">
                <a:latin typeface="Times New Roman" panose="02020603050405020304" pitchFamily="18" charset="0"/>
                <a:cs typeface="Times New Roman" panose="02020603050405020304" pitchFamily="18" charset="0"/>
              </a:rPr>
              <a:t>vanguard </a:t>
            </a:r>
            <a:r>
              <a:rPr lang="en-US" sz="2000" dirty="0">
                <a:latin typeface="Times New Roman" panose="02020603050405020304" pitchFamily="18" charset="0"/>
                <a:cs typeface="Times New Roman" panose="02020603050405020304" pitchFamily="18" charset="0"/>
              </a:rPr>
              <a:t>should first establish an </a:t>
            </a:r>
            <a:r>
              <a:rPr lang="en-US" sz="2000" b="1" dirty="0">
                <a:latin typeface="Times New Roman" panose="02020603050405020304" pitchFamily="18" charset="0"/>
                <a:cs typeface="Times New Roman" panose="02020603050405020304" pitchFamily="18" charset="0"/>
              </a:rPr>
              <a:t>Islamic state </a:t>
            </a:r>
            <a:r>
              <a:rPr lang="en-US" sz="2000" dirty="0">
                <a:latin typeface="Times New Roman" panose="02020603050405020304" pitchFamily="18" charset="0"/>
                <a:cs typeface="Times New Roman" panose="02020603050405020304" pitchFamily="18" charset="0"/>
              </a:rPr>
              <a:t>and then, from above impose</a:t>
            </a:r>
            <a:r>
              <a:rPr lang="en-US" sz="2000" b="1" dirty="0">
                <a:latin typeface="Times New Roman" panose="02020603050405020304" pitchFamily="18" charset="0"/>
                <a:cs typeface="Times New Roman" panose="02020603050405020304" pitchFamily="18" charset="0"/>
              </a:rPr>
              <a:t> Islamization </a:t>
            </a:r>
            <a:r>
              <a:rPr lang="en-US" sz="2000" dirty="0">
                <a:latin typeface="Times New Roman" panose="02020603050405020304" pitchFamily="18" charset="0"/>
                <a:cs typeface="Times New Roman" panose="02020603050405020304" pitchFamily="18" charset="0"/>
              </a:rPr>
              <a:t>on Egyptian society that had deviated to Arab </a:t>
            </a:r>
            <a:r>
              <a:rPr lang="en-US" sz="2000" b="1" dirty="0">
                <a:latin typeface="Times New Roman" panose="02020603050405020304" pitchFamily="18" charset="0"/>
                <a:cs typeface="Times New Roman" panose="02020603050405020304" pitchFamily="18" charset="0"/>
              </a:rPr>
              <a:t>nationalistic</a:t>
            </a:r>
            <a:r>
              <a:rPr lang="en-US" sz="2000" dirty="0">
                <a:latin typeface="Times New Roman" panose="02020603050405020304" pitchFamily="18" charset="0"/>
                <a:cs typeface="Times New Roman" panose="02020603050405020304" pitchFamily="18" charset="0"/>
              </a:rPr>
              <a:t> ideologies.</a:t>
            </a:r>
          </a:p>
        </p:txBody>
      </p:sp>
      <p:sp>
        <p:nvSpPr>
          <p:cNvPr id="4" name="Action Button: Home 3">
            <a:hlinkClick r:id="" action="ppaction://hlinkshowjump?jump=firstslide" highlightClick="1"/>
          </p:cNvPr>
          <p:cNvSpPr/>
          <p:nvPr/>
        </p:nvSpPr>
        <p:spPr>
          <a:xfrm>
            <a:off x="3733800" y="965200"/>
            <a:ext cx="1371600" cy="13716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33700" y="2336800"/>
            <a:ext cx="29718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Government with policies and laws that are corruptive to a true practice of Islam. </a:t>
            </a:r>
            <a:endParaRPr lang="en-US" dirty="0"/>
          </a:p>
        </p:txBody>
      </p:sp>
      <p:sp>
        <p:nvSpPr>
          <p:cNvPr id="6" name="Right Arrow 5"/>
          <p:cNvSpPr/>
          <p:nvPr/>
        </p:nvSpPr>
        <p:spPr>
          <a:xfrm>
            <a:off x="2283957" y="3094066"/>
            <a:ext cx="600986" cy="358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757" y="947825"/>
            <a:ext cx="2273300" cy="3752543"/>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Revolutionary Vanguard works to replace the government by force to return to a pure practice of Islam free of corruption. In other words, the current government has taken away something (practicing Islam in its pure strict interpretation form)</a:t>
            </a:r>
            <a:endParaRPr lang="en-US" dirty="0"/>
          </a:p>
        </p:txBody>
      </p:sp>
      <p:sp>
        <p:nvSpPr>
          <p:cNvPr id="8" name="Action Button: Home 7">
            <a:hlinkClick r:id="" action="ppaction://hlinkshowjump?jump=firstslide" highlightClick="1"/>
          </p:cNvPr>
          <p:cNvSpPr/>
          <p:nvPr/>
        </p:nvSpPr>
        <p:spPr>
          <a:xfrm>
            <a:off x="7391400" y="2565400"/>
            <a:ext cx="1371600" cy="1371600"/>
          </a:xfrm>
          <a:prstGeom prst="actionButtonHom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60000"/>
                  <a:lumOff val="40000"/>
                </a:schemeClr>
              </a:solidFill>
            </a:endParaRPr>
          </a:p>
        </p:txBody>
      </p:sp>
      <p:sp>
        <p:nvSpPr>
          <p:cNvPr id="9" name="TextBox 8"/>
          <p:cNvSpPr txBox="1"/>
          <p:nvPr/>
        </p:nvSpPr>
        <p:spPr>
          <a:xfrm>
            <a:off x="5562600" y="838200"/>
            <a:ext cx="2895600" cy="646331"/>
          </a:xfrm>
          <a:prstGeom prst="rect">
            <a:avLst/>
          </a:prstGeom>
          <a:noFill/>
        </p:spPr>
        <p:txBody>
          <a:bodyPr wrap="square" rtlCol="0">
            <a:spAutoFit/>
          </a:bodyPr>
          <a:lstStyle/>
          <a:p>
            <a:r>
              <a:rPr lang="en-US" dirty="0" smtClean="0"/>
              <a:t>Current Government</a:t>
            </a:r>
          </a:p>
          <a:p>
            <a:endParaRPr lang="en-US" dirty="0"/>
          </a:p>
        </p:txBody>
      </p:sp>
      <p:sp>
        <p:nvSpPr>
          <p:cNvPr id="10" name="TextBox 9"/>
          <p:cNvSpPr txBox="1"/>
          <p:nvPr/>
        </p:nvSpPr>
        <p:spPr>
          <a:xfrm>
            <a:off x="7010400" y="3937000"/>
            <a:ext cx="2057400" cy="646331"/>
          </a:xfrm>
          <a:prstGeom prst="rect">
            <a:avLst/>
          </a:prstGeom>
          <a:solidFill>
            <a:schemeClr val="accent6">
              <a:lumMod val="75000"/>
            </a:schemeClr>
          </a:solidFill>
        </p:spPr>
        <p:txBody>
          <a:bodyPr wrap="square" rtlCol="0">
            <a:spAutoFit/>
          </a:bodyPr>
          <a:lstStyle/>
          <a:p>
            <a:r>
              <a:rPr lang="en-US" dirty="0" smtClean="0"/>
              <a:t>New Government</a:t>
            </a:r>
          </a:p>
          <a:p>
            <a:endParaRPr lang="en-US" dirty="0"/>
          </a:p>
        </p:txBody>
      </p:sp>
      <p:cxnSp>
        <p:nvCxnSpPr>
          <p:cNvPr id="12" name="Straight Arrow Connector 11"/>
          <p:cNvCxnSpPr/>
          <p:nvPr/>
        </p:nvCxnSpPr>
        <p:spPr>
          <a:xfrm flipH="1">
            <a:off x="5257800" y="1295400"/>
            <a:ext cx="13716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305675" y="4583331"/>
            <a:ext cx="1543050" cy="369332"/>
          </a:xfrm>
          <a:prstGeom prst="rect">
            <a:avLst/>
          </a:prstGeom>
          <a:noFill/>
        </p:spPr>
        <p:txBody>
          <a:bodyPr wrap="square" rtlCol="0">
            <a:spAutoFit/>
          </a:bodyPr>
          <a:lstStyle/>
          <a:p>
            <a:r>
              <a:rPr lang="en-US" dirty="0" smtClean="0"/>
              <a:t>New Leaders</a:t>
            </a:r>
            <a:endParaRPr lang="en-US" dirty="0"/>
          </a:p>
        </p:txBody>
      </p:sp>
    </p:spTree>
    <p:extLst>
      <p:ext uri="{BB962C8B-B14F-4D97-AF65-F5344CB8AC3E}">
        <p14:creationId xmlns:p14="http://schemas.microsoft.com/office/powerpoint/2010/main" xmlns="" val="1005317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Groups Claiming to Act in the Name of Islam, Arabs or a mixture of the two</a:t>
            </a:r>
            <a:endParaRPr lang="en-US" dirty="0"/>
          </a:p>
        </p:txBody>
      </p:sp>
    </p:spTree>
    <p:extLst>
      <p:ext uri="{BB962C8B-B14F-4D97-AF65-F5344CB8AC3E}">
        <p14:creationId xmlns:p14="http://schemas.microsoft.com/office/powerpoint/2010/main" xmlns="" val="778078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221" t="26632" r="66448" b="10631"/>
          <a:stretch/>
        </p:blipFill>
        <p:spPr bwMode="auto">
          <a:xfrm>
            <a:off x="0" y="12032"/>
            <a:ext cx="5787191" cy="67896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6324600" y="838200"/>
            <a:ext cx="2209800" cy="1477328"/>
          </a:xfrm>
          <a:prstGeom prst="rect">
            <a:avLst/>
          </a:prstGeom>
          <a:noFill/>
        </p:spPr>
        <p:txBody>
          <a:bodyPr wrap="square" rtlCol="0">
            <a:spAutoFit/>
          </a:bodyPr>
          <a:lstStyle/>
          <a:p>
            <a:r>
              <a:rPr lang="en-US" dirty="0" smtClean="0"/>
              <a:t>Fill out the threat level sheet and also record the information about the various groups</a:t>
            </a:r>
            <a:endParaRPr lang="en-US" dirty="0"/>
          </a:p>
        </p:txBody>
      </p:sp>
    </p:spTree>
    <p:extLst>
      <p:ext uri="{BB962C8B-B14F-4D97-AF65-F5344CB8AC3E}">
        <p14:creationId xmlns:p14="http://schemas.microsoft.com/office/powerpoint/2010/main" xmlns="" val="54873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Muslim Brotherhood</a:t>
            </a:r>
            <a:endParaRPr lang="en-US" dirty="0"/>
          </a:p>
        </p:txBody>
      </p:sp>
      <p:sp>
        <p:nvSpPr>
          <p:cNvPr id="3" name="Content Placeholder 2"/>
          <p:cNvSpPr>
            <a:spLocks noGrp="1"/>
          </p:cNvSpPr>
          <p:nvPr>
            <p:ph idx="1"/>
          </p:nvPr>
        </p:nvSpPr>
        <p:spPr/>
        <p:txBody>
          <a:bodyPr/>
          <a:lstStyle/>
          <a:p>
            <a:pPr marL="0" indent="0">
              <a:buNone/>
            </a:pPr>
            <a:r>
              <a:rPr lang="en-US" dirty="0"/>
              <a:t>Country of Origin</a:t>
            </a:r>
            <a:r>
              <a:rPr lang="en-US" dirty="0" smtClean="0"/>
              <a:t>: Egypt 1928</a:t>
            </a:r>
            <a:endParaRPr lang="en-US" dirty="0"/>
          </a:p>
          <a:p>
            <a:pPr marL="0" indent="0">
              <a:buNone/>
            </a:pPr>
            <a:endParaRPr lang="en-US" dirty="0"/>
          </a:p>
          <a:p>
            <a:pPr marL="0" indent="0">
              <a:buNone/>
            </a:pPr>
            <a:r>
              <a:rPr lang="en-US" dirty="0" smtClean="0"/>
              <a:t>Issue/Goal: Establish an Islamic state that uses the Quran as its set of laws.</a:t>
            </a:r>
            <a:br>
              <a:rPr lang="en-US" dirty="0" smtClean="0"/>
            </a:br>
            <a:endParaRPr lang="en-US" dirty="0"/>
          </a:p>
          <a:p>
            <a:pPr marL="0" indent="0">
              <a:buNone/>
            </a:pPr>
            <a:r>
              <a:rPr lang="en-US" dirty="0"/>
              <a:t>Acts used to Achieve Goal</a:t>
            </a:r>
            <a:r>
              <a:rPr lang="en-US" dirty="0" smtClean="0"/>
              <a:t>: Provide the ideological thought that inspired others. </a:t>
            </a:r>
            <a:endParaRPr lang="en-US" dirty="0"/>
          </a:p>
          <a:p>
            <a:pPr marL="0" indent="0">
              <a:buNone/>
            </a:pPr>
            <a:endParaRPr lang="en-US" dirty="0"/>
          </a:p>
        </p:txBody>
      </p:sp>
    </p:spTree>
    <p:extLst>
      <p:ext uri="{BB962C8B-B14F-4D97-AF65-F5344CB8AC3E}">
        <p14:creationId xmlns:p14="http://schemas.microsoft.com/office/powerpoint/2010/main" xmlns="" val="2304592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87362"/>
          </a:xfrm>
        </p:spPr>
        <p:txBody>
          <a:bodyPr>
            <a:normAutofit fontScale="90000"/>
          </a:bodyPr>
          <a:lstStyle/>
          <a:p>
            <a:r>
              <a:rPr lang="en-US" dirty="0" smtClean="0"/>
              <a:t>Fatah</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Country of Origin</a:t>
            </a:r>
            <a:r>
              <a:rPr lang="en-US" dirty="0" smtClean="0"/>
              <a:t>: Kuwait 1956 (takes over PLO in 1967)</a:t>
            </a:r>
            <a:endParaRPr lang="en-US" dirty="0"/>
          </a:p>
          <a:p>
            <a:pPr marL="0" indent="0">
              <a:buNone/>
            </a:pPr>
            <a:endParaRPr lang="en-US" dirty="0"/>
          </a:p>
          <a:p>
            <a:pPr marL="0" indent="0">
              <a:buNone/>
            </a:pPr>
            <a:r>
              <a:rPr lang="en-US" dirty="0" smtClean="0"/>
              <a:t>Issue/Goal: Liberation of Palestine by Palestinians. Founded by </a:t>
            </a:r>
            <a:r>
              <a:rPr lang="en-US" dirty="0" err="1" smtClean="0"/>
              <a:t>Yaser</a:t>
            </a:r>
            <a:r>
              <a:rPr lang="en-US" dirty="0" smtClean="0"/>
              <a:t> Arafat and two members of the Muslim Brotherhood. A political organization to achieve liberation. Also associated with the PLA or the Palestinian Liberation Army.</a:t>
            </a:r>
            <a:endParaRPr lang="en-US" dirty="0"/>
          </a:p>
          <a:p>
            <a:pPr marL="0" indent="0">
              <a:buNone/>
            </a:pPr>
            <a:endParaRPr lang="en-US" dirty="0"/>
          </a:p>
          <a:p>
            <a:pPr marL="0" indent="0">
              <a:buNone/>
            </a:pPr>
            <a:r>
              <a:rPr lang="en-US" dirty="0"/>
              <a:t>Acts used to Achieve Goal</a:t>
            </a:r>
            <a:r>
              <a:rPr lang="en-US" dirty="0" smtClean="0"/>
              <a:t>: Numerous attacks on Israel in late 1960s which prompted Jordan to crack down on the group (see Black September).</a:t>
            </a:r>
          </a:p>
          <a:p>
            <a:pPr marL="0" indent="0">
              <a:buNone/>
            </a:pPr>
            <a:endParaRPr lang="en-US" dirty="0"/>
          </a:p>
          <a:p>
            <a:pPr marL="0" indent="0">
              <a:buNone/>
            </a:pPr>
            <a:r>
              <a:rPr lang="en-US" dirty="0" smtClean="0"/>
              <a:t>1978 Coastal Road Massacre </a:t>
            </a:r>
            <a:endParaRPr lang="en-US" dirty="0"/>
          </a:p>
          <a:p>
            <a:pPr marL="0" indent="0">
              <a:buNone/>
            </a:pPr>
            <a:endParaRPr lang="en-US" dirty="0"/>
          </a:p>
        </p:txBody>
      </p:sp>
      <p:pic>
        <p:nvPicPr>
          <p:cNvPr id="4" name="Picture 6" descr="File:ArafatEconomicForum.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82554" y="0"/>
            <a:ext cx="1161446" cy="1676400"/>
          </a:xfrm>
          <a:prstGeom prst="rect">
            <a:avLst/>
          </a:prstGeom>
          <a:noFill/>
          <a:extLst>
            <a:ext uri="{909E8E84-426E-40DD-AFC4-6F175D3DCCD1}">
              <a14:hiddenFill xmlns:a14="http://schemas.microsoft.com/office/drawing/2010/main" xmlns="">
                <a:solidFill>
                  <a:srgbClr val="FFFFFF"/>
                </a:solidFill>
              </a14:hiddenFill>
            </a:ext>
          </a:extLst>
        </p:spPr>
      </p:pic>
      <p:pic>
        <p:nvPicPr>
          <p:cNvPr id="9218" name="Picture 2" descr="File:1978-bus-attack01.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105400" y="4827270"/>
            <a:ext cx="3759678" cy="1992630"/>
          </a:xfrm>
          <a:prstGeom prst="rect">
            <a:avLst/>
          </a:prstGeom>
          <a:noFill/>
          <a:extLst>
            <a:ext uri="{909E8E84-426E-40DD-AFC4-6F175D3DCCD1}">
              <a14:hiddenFill xmlns:a14="http://schemas.microsoft.com/office/drawing/2010/main" xmlns="">
                <a:solidFill>
                  <a:srgbClr val="FFFFFF"/>
                </a:solidFill>
              </a14:hiddenFill>
            </a:ext>
          </a:extLst>
        </p:spPr>
      </p:pic>
      <p:pic>
        <p:nvPicPr>
          <p:cNvPr id="9220" name="Picture 4" descr="http://ts1.mm.bing.net/th?id=HN.608015800186372626&amp;w=110&amp;h=105&amp;c=7&amp;rs=1&amp;qlt=90&amp;pid=3.1&amp;rm=2">
            <a:hlinkClick r:id="rId6"/>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52400" y="76199"/>
            <a:ext cx="1600200" cy="15274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263913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
            <a:ext cx="8229600" cy="411162"/>
          </a:xfrm>
        </p:spPr>
        <p:txBody>
          <a:bodyPr>
            <a:normAutofit fontScale="90000"/>
          </a:bodyPr>
          <a:lstStyle/>
          <a:p>
            <a:r>
              <a:rPr lang="en-US" dirty="0" smtClean="0"/>
              <a:t>PLO Palestinian Liberation Movement</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Country of Origin</a:t>
            </a:r>
            <a:r>
              <a:rPr lang="en-US" dirty="0" smtClean="0"/>
              <a:t>: Egypt</a:t>
            </a:r>
            <a:endParaRPr lang="en-US" dirty="0"/>
          </a:p>
          <a:p>
            <a:pPr marL="0" indent="0">
              <a:buNone/>
            </a:pPr>
            <a:endParaRPr lang="en-US" dirty="0"/>
          </a:p>
          <a:p>
            <a:pPr marL="0" indent="0">
              <a:buNone/>
            </a:pPr>
            <a:r>
              <a:rPr lang="en-US" dirty="0"/>
              <a:t>Issue/Goal</a:t>
            </a:r>
            <a:r>
              <a:rPr lang="en-US" dirty="0" smtClean="0"/>
              <a:t>: 1964, Arab states</a:t>
            </a:r>
            <a:r>
              <a:rPr lang="en-US" dirty="0"/>
              <a:t> </a:t>
            </a:r>
            <a:r>
              <a:rPr lang="en-US" dirty="0" smtClean="0"/>
              <a:t>such as Egypt</a:t>
            </a:r>
            <a:r>
              <a:rPr lang="en-US" dirty="0"/>
              <a:t>, Syria, Jordan and Iraq, </a:t>
            </a:r>
            <a:r>
              <a:rPr lang="en-US" dirty="0" smtClean="0"/>
              <a:t>were interested </a:t>
            </a:r>
            <a:r>
              <a:rPr lang="en-US" dirty="0"/>
              <a:t>in channeling Palestinian nationalism in such a way that Palestinian refugees on their soil would not destabilize their </a:t>
            </a:r>
            <a:r>
              <a:rPr lang="en-US" dirty="0" smtClean="0"/>
              <a:t>regimes but would instead create their own nation where Israel is located. Get their agenda? Do the Palestinians have a home? Go back to the Balfour Declaration and the Hussein McMahon Letters.</a:t>
            </a:r>
            <a:endParaRPr lang="en-US" dirty="0"/>
          </a:p>
          <a:p>
            <a:pPr marL="0" indent="0">
              <a:buNone/>
            </a:pPr>
            <a:endParaRPr lang="en-US" dirty="0"/>
          </a:p>
          <a:p>
            <a:pPr marL="0" indent="0">
              <a:buNone/>
            </a:pPr>
            <a:r>
              <a:rPr lang="en-US" dirty="0"/>
              <a:t>Acts used to Achieve Goal</a:t>
            </a:r>
            <a:r>
              <a:rPr lang="en-US" dirty="0" smtClean="0"/>
              <a:t>: “Multiple suicide bombings”</a:t>
            </a:r>
            <a:endParaRPr lang="en-US" dirty="0"/>
          </a:p>
        </p:txBody>
      </p:sp>
      <p:pic>
        <p:nvPicPr>
          <p:cNvPr id="7170" name="Picture 2" descr="File:SbarroAfter1.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43600" y="533400"/>
            <a:ext cx="2903964" cy="1905001"/>
          </a:xfrm>
          <a:prstGeom prst="rect">
            <a:avLst/>
          </a:prstGeom>
          <a:noFill/>
          <a:extLst>
            <a:ext uri="{909E8E84-426E-40DD-AFC4-6F175D3DCCD1}">
              <a14:hiddenFill xmlns:a14="http://schemas.microsoft.com/office/drawing/2010/main" xmlns="">
                <a:solidFill>
                  <a:srgbClr val="FFFFFF"/>
                </a:solidFill>
              </a14:hiddenFill>
            </a:ext>
          </a:extLst>
        </p:spPr>
      </p:pic>
      <p:pic>
        <p:nvPicPr>
          <p:cNvPr id="7174" name="Picture 6" descr="File:ArafatEconomicForum.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95800" y="647700"/>
            <a:ext cx="1161446" cy="1676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8807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5400"/>
            <a:ext cx="8229600" cy="563562"/>
          </a:xfrm>
        </p:spPr>
        <p:txBody>
          <a:bodyPr>
            <a:normAutofit fontScale="90000"/>
          </a:bodyPr>
          <a:lstStyle/>
          <a:p>
            <a:r>
              <a:rPr lang="en-US" dirty="0" smtClean="0"/>
              <a:t>Palestinian Islamic Jihad</a:t>
            </a:r>
            <a:endParaRPr lang="en-US" dirty="0"/>
          </a:p>
        </p:txBody>
      </p:sp>
      <p:sp>
        <p:nvSpPr>
          <p:cNvPr id="3" name="Content Placeholder 2"/>
          <p:cNvSpPr>
            <a:spLocks noGrp="1"/>
          </p:cNvSpPr>
          <p:nvPr>
            <p:ph idx="1"/>
          </p:nvPr>
        </p:nvSpPr>
        <p:spPr>
          <a:xfrm>
            <a:off x="304800" y="2941637"/>
            <a:ext cx="8229600" cy="3306763"/>
          </a:xfrm>
        </p:spPr>
        <p:txBody>
          <a:bodyPr>
            <a:normAutofit lnSpcReduction="10000"/>
          </a:bodyPr>
          <a:lstStyle/>
          <a:p>
            <a:pPr marL="0" indent="0">
              <a:buNone/>
            </a:pPr>
            <a:r>
              <a:rPr lang="en-US" dirty="0"/>
              <a:t>Country of Origin</a:t>
            </a:r>
            <a:r>
              <a:rPr lang="en-US" dirty="0" smtClean="0"/>
              <a:t>: Gaza </a:t>
            </a:r>
            <a:endParaRPr lang="en-US" dirty="0"/>
          </a:p>
          <a:p>
            <a:pPr marL="0" indent="0">
              <a:buNone/>
            </a:pPr>
            <a:endParaRPr lang="en-US" dirty="0"/>
          </a:p>
          <a:p>
            <a:pPr marL="0" indent="0">
              <a:buNone/>
            </a:pPr>
            <a:r>
              <a:rPr lang="en-US" dirty="0"/>
              <a:t>Issue/Goal</a:t>
            </a:r>
            <a:r>
              <a:rPr lang="en-US" dirty="0" smtClean="0"/>
              <a:t>: Destruction of Israel-Notice the land. </a:t>
            </a:r>
            <a:endParaRPr lang="en-US" dirty="0"/>
          </a:p>
          <a:p>
            <a:pPr marL="0" indent="0">
              <a:buNone/>
            </a:pPr>
            <a:r>
              <a:rPr lang="en-US" dirty="0"/>
              <a:t>Acts used to Achieve Goal</a:t>
            </a:r>
            <a:r>
              <a:rPr lang="en-US" dirty="0" smtClean="0"/>
              <a:t>: </a:t>
            </a:r>
            <a:r>
              <a:rPr lang="en-US" dirty="0"/>
              <a:t>1989 Tel Aviv–Jerusalem bus 405 attack </a:t>
            </a:r>
            <a:r>
              <a:rPr lang="en-US" dirty="0" smtClean="0"/>
              <a:t> (16 Dead) </a:t>
            </a:r>
            <a:endParaRPr lang="en-US" dirty="0"/>
          </a:p>
          <a:p>
            <a:pPr marL="0" indent="0">
              <a:buNone/>
            </a:pPr>
            <a:endParaRPr lang="en-US" dirty="0"/>
          </a:p>
        </p:txBody>
      </p:sp>
      <p:pic>
        <p:nvPicPr>
          <p:cNvPr id="8194" name="Picture 2" descr="File:Gz-map2.pn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45200" y="533400"/>
            <a:ext cx="3124200" cy="33528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457200" y="6096000"/>
            <a:ext cx="8458200" cy="369332"/>
          </a:xfrm>
          <a:prstGeom prst="rect">
            <a:avLst/>
          </a:prstGeom>
          <a:noFill/>
        </p:spPr>
        <p:txBody>
          <a:bodyPr wrap="square" rtlCol="0">
            <a:spAutoFit/>
          </a:bodyPr>
          <a:lstStyle/>
          <a:p>
            <a:r>
              <a:rPr lang="en-US" dirty="0" smtClean="0">
                <a:hlinkClick r:id="rId4" action="ppaction://hlinkfile"/>
              </a:rPr>
              <a:t> 1989 Tel Aviv–Jerusalem bus 405 attack </a:t>
            </a:r>
            <a:endParaRPr lang="en-US" dirty="0"/>
          </a:p>
        </p:txBody>
      </p:sp>
    </p:spTree>
    <p:extLst>
      <p:ext uri="{BB962C8B-B14F-4D97-AF65-F5344CB8AC3E}">
        <p14:creationId xmlns:p14="http://schemas.microsoft.com/office/powerpoint/2010/main" xmlns="" val="3840538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792162"/>
          </a:xfrm>
        </p:spPr>
        <p:txBody>
          <a:bodyPr/>
          <a:lstStyle/>
          <a:p>
            <a:r>
              <a:rPr lang="en-US" dirty="0" smtClean="0"/>
              <a:t>Black September</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Country of Origin: Jordan</a:t>
            </a:r>
          </a:p>
          <a:p>
            <a:pPr marL="0" indent="0">
              <a:buNone/>
            </a:pPr>
            <a:endParaRPr lang="en-US" dirty="0" smtClean="0"/>
          </a:p>
          <a:p>
            <a:pPr marL="0" indent="0">
              <a:buNone/>
            </a:pPr>
            <a:r>
              <a:rPr lang="en-US" dirty="0" smtClean="0"/>
              <a:t>Issue/Goal: In 1970’s Jordan’s government was experiencing a potential overthrow by Palestinians led by the PLO. When the Jordanian government won, many Palestinians believed to be working against the government were kicked out of Jordan</a:t>
            </a:r>
          </a:p>
          <a:p>
            <a:pPr marL="0" indent="0">
              <a:buNone/>
            </a:pPr>
            <a:endParaRPr lang="en-US" dirty="0" smtClean="0"/>
          </a:p>
          <a:p>
            <a:pPr marL="0" indent="0">
              <a:buNone/>
            </a:pPr>
            <a:r>
              <a:rPr lang="en-US" dirty="0" smtClean="0"/>
              <a:t>Acts used to </a:t>
            </a:r>
            <a:r>
              <a:rPr lang="en-US" dirty="0"/>
              <a:t>Achieve Goal</a:t>
            </a:r>
            <a:r>
              <a:rPr lang="en-US" dirty="0" smtClean="0"/>
              <a:t>: Munich </a:t>
            </a:r>
            <a:r>
              <a:rPr lang="en-US" dirty="0"/>
              <a:t>Olympics in September </a:t>
            </a:r>
            <a:r>
              <a:rPr lang="en-US" dirty="0" smtClean="0"/>
              <a:t>1972 and Dawson’s Field Hijacking</a:t>
            </a:r>
            <a:endParaRPr lang="en-US"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24650" y="0"/>
            <a:ext cx="2419350" cy="24193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145" name="Picture 1" descr="Black september terrorist at 1972 Olympics - Getty Image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200" y="-47625"/>
            <a:ext cx="1905000" cy="2647950"/>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http://ts1.mm.bing.net/th?id=HN.608015911857622168&amp;w=153&amp;h=105&amp;c=7&amp;rs=1&amp;qlt=90&amp;pid=3.1&amp;rm=2">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76600" y="836427"/>
            <a:ext cx="2219325" cy="15230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11717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762000"/>
            <a:ext cx="2514600" cy="541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Malcolm X during the Civil Rights Movement</a:t>
            </a:r>
            <a:endParaRPr lang="en-US" dirty="0"/>
          </a:p>
        </p:txBody>
      </p:sp>
      <p:sp>
        <p:nvSpPr>
          <p:cNvPr id="5" name="Rectangle 4"/>
          <p:cNvSpPr/>
          <p:nvPr/>
        </p:nvSpPr>
        <p:spPr>
          <a:xfrm>
            <a:off x="6400800" y="795670"/>
            <a:ext cx="2514600" cy="5410200"/>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White </a:t>
            </a:r>
            <a:r>
              <a:rPr lang="en-US" dirty="0"/>
              <a:t>N</a:t>
            </a:r>
            <a:r>
              <a:rPr lang="en-US" dirty="0" smtClean="0"/>
              <a:t>ight Riots after the an White Verdict</a:t>
            </a:r>
            <a:endParaRPr lang="en-US" dirty="0"/>
          </a:p>
        </p:txBody>
      </p:sp>
    </p:spTree>
    <p:extLst>
      <p:ext uri="{BB962C8B-B14F-4D97-AF65-F5344CB8AC3E}">
        <p14:creationId xmlns:p14="http://schemas.microsoft.com/office/powerpoint/2010/main" xmlns="" val="3730535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1" y="0"/>
            <a:ext cx="4025900" cy="609600"/>
          </a:xfrm>
        </p:spPr>
        <p:txBody>
          <a:bodyPr>
            <a:normAutofit fontScale="90000"/>
          </a:bodyPr>
          <a:lstStyle/>
          <a:p>
            <a:r>
              <a:rPr lang="en-US" dirty="0" smtClean="0"/>
              <a:t>Hamas</a:t>
            </a:r>
            <a:endParaRPr lang="en-US" dirty="0"/>
          </a:p>
        </p:txBody>
      </p:sp>
      <p:sp>
        <p:nvSpPr>
          <p:cNvPr id="3" name="Content Placeholder 2"/>
          <p:cNvSpPr>
            <a:spLocks noGrp="1"/>
          </p:cNvSpPr>
          <p:nvPr>
            <p:ph idx="1"/>
          </p:nvPr>
        </p:nvSpPr>
        <p:spPr>
          <a:xfrm>
            <a:off x="0" y="533400"/>
            <a:ext cx="8229600" cy="4525963"/>
          </a:xfrm>
        </p:spPr>
        <p:txBody>
          <a:bodyPr>
            <a:normAutofit fontScale="77500" lnSpcReduction="20000"/>
          </a:bodyPr>
          <a:lstStyle/>
          <a:p>
            <a:pPr marL="0" indent="0">
              <a:buNone/>
            </a:pPr>
            <a:r>
              <a:rPr lang="en-US" dirty="0"/>
              <a:t>Country of Origin</a:t>
            </a:r>
            <a:r>
              <a:rPr lang="en-US" dirty="0" smtClean="0"/>
              <a:t>: West Bank and Gaza Strip 1987</a:t>
            </a:r>
            <a:endParaRPr lang="en-US" dirty="0"/>
          </a:p>
          <a:p>
            <a:pPr marL="0" indent="0">
              <a:buNone/>
            </a:pPr>
            <a:endParaRPr lang="en-US" dirty="0"/>
          </a:p>
          <a:p>
            <a:pPr marL="0" indent="0">
              <a:buNone/>
            </a:pPr>
            <a:r>
              <a:rPr lang="en-US" dirty="0"/>
              <a:t>Issue/Goal</a:t>
            </a:r>
            <a:r>
              <a:rPr lang="en-US" dirty="0" smtClean="0"/>
              <a:t>: Begins with the First Intifada Uprising as a Palestinian version of the Muslim Brotherhood due to numerous social and educational programs funded by the Muslim Brotherhood. Some goals include an Islamic state in Palestine replacing the Jews.</a:t>
            </a:r>
            <a:endParaRPr lang="en-US" dirty="0"/>
          </a:p>
          <a:p>
            <a:pPr marL="0" indent="0">
              <a:buNone/>
            </a:pPr>
            <a:endParaRPr lang="en-US" dirty="0"/>
          </a:p>
          <a:p>
            <a:pPr marL="0" indent="0">
              <a:buNone/>
            </a:pPr>
            <a:r>
              <a:rPr lang="en-US" dirty="0"/>
              <a:t>Acts used to Achieve Goal</a:t>
            </a:r>
            <a:r>
              <a:rPr lang="en-US" dirty="0" smtClean="0"/>
              <a:t>: Intifada Uprisings and numerous attacks such as the 2001 </a:t>
            </a:r>
            <a:r>
              <a:rPr lang="en-US" dirty="0" err="1" smtClean="0"/>
              <a:t>Sbarro</a:t>
            </a:r>
            <a:r>
              <a:rPr lang="en-US" dirty="0" smtClean="0"/>
              <a:t> Bombing killing 15</a:t>
            </a:r>
          </a:p>
          <a:p>
            <a:pPr marL="0" indent="0">
              <a:buNone/>
            </a:pPr>
            <a:endParaRPr lang="en-US" dirty="0"/>
          </a:p>
          <a:p>
            <a:pPr marL="0" indent="0">
              <a:buNone/>
            </a:pPr>
            <a:r>
              <a:rPr lang="en-US" dirty="0"/>
              <a:t>Note: During the six-year intifada, </a:t>
            </a:r>
            <a:r>
              <a:rPr lang="en-US" dirty="0" smtClean="0"/>
              <a:t>Israel was blamed for killing 1,100 Palestinians and 120,000 arrests</a:t>
            </a:r>
            <a:endParaRPr lang="en-US" dirty="0"/>
          </a:p>
          <a:p>
            <a:pPr marL="0" indent="0">
              <a:buNone/>
            </a:pPr>
            <a:endParaRPr lang="en-US" dirty="0"/>
          </a:p>
        </p:txBody>
      </p:sp>
      <p:pic>
        <p:nvPicPr>
          <p:cNvPr id="10242" name="Picture 2" descr="File:SbarroAfter1.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91563" y="4724400"/>
            <a:ext cx="3252438" cy="2133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78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5638800" cy="487362"/>
          </a:xfrm>
        </p:spPr>
        <p:txBody>
          <a:bodyPr>
            <a:normAutofit fontScale="90000"/>
          </a:bodyPr>
          <a:lstStyle/>
          <a:p>
            <a:r>
              <a:rPr lang="en-US" dirty="0" smtClean="0"/>
              <a:t>Hezbollah (</a:t>
            </a:r>
            <a:r>
              <a:rPr lang="en-US" dirty="0"/>
              <a:t>S</a:t>
            </a:r>
            <a:r>
              <a:rPr lang="en-US" dirty="0" smtClean="0"/>
              <a:t>hia Muslims)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Country of Origin</a:t>
            </a:r>
            <a:r>
              <a:rPr lang="en-US" dirty="0" smtClean="0"/>
              <a:t>: Lebanon 1980s</a:t>
            </a:r>
            <a:endParaRPr lang="en-US" dirty="0"/>
          </a:p>
          <a:p>
            <a:pPr marL="0" indent="0">
              <a:buNone/>
            </a:pPr>
            <a:endParaRPr lang="en-US" dirty="0"/>
          </a:p>
          <a:p>
            <a:pPr marL="0" indent="0">
              <a:buNone/>
            </a:pPr>
            <a:r>
              <a:rPr lang="en-US" dirty="0"/>
              <a:t>Issue/Goal</a:t>
            </a:r>
            <a:r>
              <a:rPr lang="en-US" dirty="0" smtClean="0"/>
              <a:t>: Kick Israel out of South Lebanon after a civil war between the Christian led government, Shia Muslim and Sunni Muslims fought for power after numerous Palestinians started to arrive to Lebanon after 1970 expulsion from numerous countries. Heavily influenced by Iran after Khomeini’s Revolution in 1979. </a:t>
            </a:r>
            <a:endParaRPr lang="en-US" dirty="0"/>
          </a:p>
          <a:p>
            <a:pPr marL="0" indent="0">
              <a:buNone/>
            </a:pPr>
            <a:endParaRPr lang="en-US" dirty="0"/>
          </a:p>
          <a:p>
            <a:pPr marL="0" indent="0">
              <a:buNone/>
            </a:pPr>
            <a:r>
              <a:rPr lang="en-US" dirty="0"/>
              <a:t>Acts used to Achieve Goal</a:t>
            </a:r>
            <a:r>
              <a:rPr lang="en-US" dirty="0" smtClean="0"/>
              <a:t>: Too many to list but…</a:t>
            </a:r>
            <a:endParaRPr lang="en-US" dirty="0"/>
          </a:p>
          <a:p>
            <a:pPr marL="0" indent="0">
              <a:buNone/>
            </a:pPr>
            <a:endParaRPr lang="en-US" dirty="0"/>
          </a:p>
        </p:txBody>
      </p:sp>
      <p:pic>
        <p:nvPicPr>
          <p:cNvPr id="11268" name="Picture 4" descr="File:Lebanon - Location Map (2012) - LBN - UNOCHA.sv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11950" y="25400"/>
            <a:ext cx="2419350" cy="24193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8115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Lebanon</a:t>
            </a:r>
            <a:endParaRPr lang="en-US" dirty="0"/>
          </a:p>
        </p:txBody>
      </p:sp>
      <p:sp>
        <p:nvSpPr>
          <p:cNvPr id="3" name="Content Placeholder 2"/>
          <p:cNvSpPr>
            <a:spLocks noGrp="1"/>
          </p:cNvSpPr>
          <p:nvPr>
            <p:ph idx="1"/>
          </p:nvPr>
        </p:nvSpPr>
        <p:spPr/>
        <p:txBody>
          <a:bodyPr/>
          <a:lstStyle/>
          <a:p>
            <a:pPr marL="0" indent="0">
              <a:buNone/>
            </a:pPr>
            <a:r>
              <a:rPr lang="en-US" dirty="0" smtClean="0"/>
              <a:t>In 1982 the US and the UN send forces there to deal with the civil war</a:t>
            </a:r>
          </a:p>
          <a:p>
            <a:pPr marL="0" indent="0">
              <a:buNone/>
            </a:pPr>
            <a:endParaRPr lang="en-US" dirty="0"/>
          </a:p>
          <a:p>
            <a:pPr marL="0" indent="0">
              <a:buNone/>
            </a:pPr>
            <a:r>
              <a:rPr lang="en-US" dirty="0" smtClean="0"/>
              <a:t>To target PLO members Israel also invaded Lebanon</a:t>
            </a:r>
          </a:p>
          <a:p>
            <a:pPr marL="0" indent="0">
              <a:buNone/>
            </a:pPr>
            <a:endParaRPr lang="en-US" dirty="0"/>
          </a:p>
          <a:p>
            <a:pPr marL="0" indent="0">
              <a:buNone/>
            </a:pPr>
            <a:r>
              <a:rPr lang="en-US" dirty="0" smtClean="0"/>
              <a:t>Hezbollah emerges to achieve Shia dominance and kick out Israel</a:t>
            </a:r>
          </a:p>
          <a:p>
            <a:pPr marL="0" indent="0">
              <a:buNone/>
            </a:pPr>
            <a:endParaRPr lang="en-US" dirty="0"/>
          </a:p>
        </p:txBody>
      </p:sp>
    </p:spTree>
    <p:extLst>
      <p:ext uri="{BB962C8B-B14F-4D97-AF65-F5344CB8AC3E}">
        <p14:creationId xmlns:p14="http://schemas.microsoft.com/office/powerpoint/2010/main" xmlns="" val="14134397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 Glance</a:t>
            </a:r>
            <a:endParaRPr lang="en-US" dirty="0"/>
          </a:p>
        </p:txBody>
      </p:sp>
      <p:sp>
        <p:nvSpPr>
          <p:cNvPr id="3" name="Content Placeholder 2"/>
          <p:cNvSpPr>
            <a:spLocks noGrp="1"/>
          </p:cNvSpPr>
          <p:nvPr>
            <p:ph idx="1"/>
          </p:nvPr>
        </p:nvSpPr>
        <p:spPr/>
        <p:txBody>
          <a:bodyPr/>
          <a:lstStyle/>
          <a:p>
            <a:pPr marL="0" indent="0">
              <a:buNone/>
            </a:pPr>
            <a:r>
              <a:rPr lang="en-US" dirty="0" smtClean="0"/>
              <a:t>1983 Marine Beirut Barracks 241 US dead </a:t>
            </a:r>
          </a:p>
          <a:p>
            <a:pPr marL="0" indent="0">
              <a:buNone/>
            </a:pPr>
            <a:r>
              <a:rPr lang="en-US" dirty="0" smtClean="0"/>
              <a:t>1982 Lebanon Hostage Crisis (96 Hostages) </a:t>
            </a:r>
            <a:r>
              <a:rPr lang="en-US" dirty="0" smtClean="0">
                <a:hlinkClick r:id="rId2" action="ppaction://hlinkfile"/>
              </a:rPr>
              <a:t>1982 Lebanon Hostage Crisis </a:t>
            </a:r>
            <a:endParaRPr lang="en-US" dirty="0" smtClean="0"/>
          </a:p>
          <a:p>
            <a:pPr marL="0" indent="0">
              <a:buNone/>
            </a:pPr>
            <a:r>
              <a:rPr lang="en-US" dirty="0" smtClean="0"/>
              <a:t>TWA Flight 847</a:t>
            </a:r>
          </a:p>
          <a:p>
            <a:pPr marL="0" indent="0">
              <a:buNone/>
            </a:pPr>
            <a:r>
              <a:rPr lang="en-US" dirty="0" smtClean="0"/>
              <a:t>1996 </a:t>
            </a:r>
            <a:r>
              <a:rPr lang="en-US" dirty="0" err="1" smtClean="0"/>
              <a:t>Khobar</a:t>
            </a:r>
            <a:r>
              <a:rPr lang="en-US" dirty="0" smtClean="0"/>
              <a:t> Tower Bombing 19 US dead</a:t>
            </a:r>
          </a:p>
          <a:p>
            <a:pPr marL="0" indent="0">
              <a:buNone/>
            </a:pPr>
            <a:endParaRPr lang="en-US" dirty="0"/>
          </a:p>
        </p:txBody>
      </p:sp>
      <p:pic>
        <p:nvPicPr>
          <p:cNvPr id="12290" name="Picture 2" descr="File:AnschalgInZahran1996 KhobarTower.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2400" y="4800600"/>
            <a:ext cx="2898775" cy="192406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Arrow Connector 4"/>
          <p:cNvCxnSpPr/>
          <p:nvPr/>
        </p:nvCxnSpPr>
        <p:spPr>
          <a:xfrm flipH="1">
            <a:off x="1295400" y="3886200"/>
            <a:ext cx="1295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590800" y="3352800"/>
            <a:ext cx="12192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2292" name="Picture 4" descr="http://ts1.mm.bing.net/th?id=HN.608026713699322684&amp;w=129&amp;h=105&amp;c=7&amp;rs=1&amp;qlt=90&amp;pid=3.1&amp;rm=2">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051175" y="4800600"/>
            <a:ext cx="2404801" cy="1957396"/>
          </a:xfrm>
          <a:prstGeom prst="rect">
            <a:avLst/>
          </a:prstGeom>
          <a:noFill/>
          <a:extLst>
            <a:ext uri="{909E8E84-426E-40DD-AFC4-6F175D3DCCD1}">
              <a14:hiddenFill xmlns:a14="http://schemas.microsoft.com/office/drawing/2010/main" xmlns="">
                <a:solidFill>
                  <a:srgbClr val="FFFFFF"/>
                </a:solidFill>
              </a14:hiddenFill>
            </a:ext>
          </a:extLst>
        </p:spPr>
      </p:pic>
      <p:pic>
        <p:nvPicPr>
          <p:cNvPr id="12294" name="Picture 6" descr="1983 United States embassy bombing">
            <a:hlinkClick r:id="rId7"/>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455976" y="4822571"/>
            <a:ext cx="1935424" cy="193542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1" name="Straight Arrow Connector 10"/>
          <p:cNvCxnSpPr/>
          <p:nvPr/>
        </p:nvCxnSpPr>
        <p:spPr>
          <a:xfrm>
            <a:off x="3810000" y="2286000"/>
            <a:ext cx="2613688" cy="2514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19177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Shia vs. Sunni</a:t>
            </a:r>
            <a:endParaRPr lang="en-US" dirty="0"/>
          </a:p>
        </p:txBody>
      </p:sp>
      <p:sp>
        <p:nvSpPr>
          <p:cNvPr id="3" name="Content Placeholder 2"/>
          <p:cNvSpPr>
            <a:spLocks noGrp="1"/>
          </p:cNvSpPr>
          <p:nvPr>
            <p:ph idx="1"/>
          </p:nvPr>
        </p:nvSpPr>
        <p:spPr>
          <a:xfrm>
            <a:off x="609600" y="762000"/>
            <a:ext cx="8229600" cy="4525963"/>
          </a:xfrm>
        </p:spPr>
        <p:txBody>
          <a:bodyPr/>
          <a:lstStyle/>
          <a:p>
            <a:pPr marL="0" indent="0">
              <a:buNone/>
            </a:pPr>
            <a:r>
              <a:rPr lang="en-US" dirty="0" smtClean="0"/>
              <a:t>Differences beliefs regarding who should lead Islam after the Prophet Muhammad’s death</a:t>
            </a:r>
          </a:p>
          <a:p>
            <a:pPr marL="0" indent="0">
              <a:buNone/>
            </a:pPr>
            <a:endParaRPr lang="en-US" dirty="0"/>
          </a:p>
        </p:txBody>
      </p:sp>
      <p:sp>
        <p:nvSpPr>
          <p:cNvPr id="5" name="Rounded Rectangle 4"/>
          <p:cNvSpPr/>
          <p:nvPr/>
        </p:nvSpPr>
        <p:spPr>
          <a:xfrm>
            <a:off x="-16042" y="1752600"/>
            <a:ext cx="2667000" cy="472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Shia</a:t>
            </a:r>
          </a:p>
          <a:p>
            <a:pPr algn="ctr"/>
            <a:r>
              <a:rPr lang="en-US" dirty="0"/>
              <a:t>The Shia claimed the right of Ali, the son-in-law of the Prophet Muhammad, and his descendants to lead the Islamic community</a:t>
            </a:r>
          </a:p>
        </p:txBody>
      </p:sp>
      <p:sp>
        <p:nvSpPr>
          <p:cNvPr id="6" name="Rounded Rectangle 5"/>
          <p:cNvSpPr/>
          <p:nvPr/>
        </p:nvSpPr>
        <p:spPr>
          <a:xfrm>
            <a:off x="6477000" y="1752600"/>
            <a:ext cx="2667000" cy="4724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Sunni</a:t>
            </a:r>
          </a:p>
          <a:p>
            <a:pPr algn="ctr"/>
            <a:r>
              <a:rPr lang="en-US" dirty="0"/>
              <a:t>Sunni Muslims agree with the position taken by many of the Prophet's companions, that the new leader should be elected from among those capable of the job</a:t>
            </a:r>
            <a:endParaRPr lang="en-US" dirty="0" smtClean="0"/>
          </a:p>
          <a:p>
            <a:pPr algn="ctr"/>
            <a:endParaRPr lang="en-US" dirty="0"/>
          </a:p>
        </p:txBody>
      </p:sp>
      <p:sp>
        <p:nvSpPr>
          <p:cNvPr id="7" name="Isosceles Triangle 6"/>
          <p:cNvSpPr/>
          <p:nvPr/>
        </p:nvSpPr>
        <p:spPr>
          <a:xfrm rot="5400000">
            <a:off x="2671011" y="2855494"/>
            <a:ext cx="3429000" cy="3116179"/>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Family Line/Appointed</a:t>
            </a:r>
            <a:endParaRPr lang="en-US" dirty="0"/>
          </a:p>
        </p:txBody>
      </p:sp>
      <p:sp>
        <p:nvSpPr>
          <p:cNvPr id="8" name="Right Arrow 7"/>
          <p:cNvSpPr/>
          <p:nvPr/>
        </p:nvSpPr>
        <p:spPr>
          <a:xfrm>
            <a:off x="2332121" y="4028574"/>
            <a:ext cx="9906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9472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MAK Afghan Services Bureau</a:t>
            </a:r>
            <a:endParaRPr lang="en-US" dirty="0"/>
          </a:p>
        </p:txBody>
      </p:sp>
      <p:sp>
        <p:nvSpPr>
          <p:cNvPr id="3" name="Content Placeholder 2"/>
          <p:cNvSpPr>
            <a:spLocks noGrp="1"/>
          </p:cNvSpPr>
          <p:nvPr>
            <p:ph idx="1"/>
          </p:nvPr>
        </p:nvSpPr>
        <p:spPr>
          <a:xfrm>
            <a:off x="304800" y="2514600"/>
            <a:ext cx="8229600" cy="4324350"/>
          </a:xfrm>
        </p:spPr>
        <p:txBody>
          <a:bodyPr>
            <a:normAutofit fontScale="92500" lnSpcReduction="10000"/>
          </a:bodyPr>
          <a:lstStyle/>
          <a:p>
            <a:pPr marL="0" indent="0">
              <a:buNone/>
            </a:pPr>
            <a:r>
              <a:rPr lang="en-US" dirty="0"/>
              <a:t>Country of Origin</a:t>
            </a:r>
            <a:r>
              <a:rPr lang="en-US" dirty="0" smtClean="0"/>
              <a:t>: Afghanistan</a:t>
            </a:r>
            <a:endParaRPr lang="en-US" dirty="0"/>
          </a:p>
          <a:p>
            <a:pPr marL="0" indent="0">
              <a:buNone/>
            </a:pPr>
            <a:endParaRPr lang="en-US" dirty="0"/>
          </a:p>
          <a:p>
            <a:pPr marL="0" indent="0">
              <a:buNone/>
            </a:pPr>
            <a:r>
              <a:rPr lang="en-US" dirty="0"/>
              <a:t>Issue/Goal</a:t>
            </a:r>
            <a:r>
              <a:rPr lang="en-US" dirty="0" smtClean="0"/>
              <a:t>: Drive the Soviet Union out of Afghanistan after Russia attacked Afghanistan. Created </a:t>
            </a:r>
            <a:r>
              <a:rPr lang="en-US" dirty="0"/>
              <a:t>by Abdullah </a:t>
            </a:r>
            <a:r>
              <a:rPr lang="en-US" dirty="0" err="1"/>
              <a:t>Azzam</a:t>
            </a:r>
            <a:r>
              <a:rPr lang="en-US" dirty="0"/>
              <a:t> </a:t>
            </a:r>
            <a:r>
              <a:rPr lang="en-US" dirty="0" smtClean="0"/>
              <a:t>(Muslim Brotherhood) and </a:t>
            </a:r>
            <a:r>
              <a:rPr lang="en-US" dirty="0"/>
              <a:t>Osama bin </a:t>
            </a:r>
            <a:r>
              <a:rPr lang="en-US" dirty="0" smtClean="0"/>
              <a:t>Laden. </a:t>
            </a:r>
            <a:endParaRPr lang="en-US" dirty="0"/>
          </a:p>
          <a:p>
            <a:pPr marL="0" indent="0">
              <a:buNone/>
            </a:pPr>
            <a:endParaRPr lang="en-US" dirty="0"/>
          </a:p>
          <a:p>
            <a:pPr marL="0" indent="0">
              <a:buNone/>
            </a:pPr>
            <a:r>
              <a:rPr lang="en-US" dirty="0"/>
              <a:t>Acts used to Achieve Goal</a:t>
            </a:r>
            <a:r>
              <a:rPr lang="en-US" dirty="0" smtClean="0"/>
              <a:t>: Defend Afghanistan against Russia</a:t>
            </a:r>
            <a:endParaRPr lang="en-US" dirty="0"/>
          </a:p>
          <a:p>
            <a:pPr marL="0" indent="0">
              <a:buNone/>
            </a:pPr>
            <a:endParaRPr lang="en-US" dirty="0"/>
          </a:p>
        </p:txBody>
      </p:sp>
      <p:pic>
        <p:nvPicPr>
          <p:cNvPr id="1026" name="Picture 2" descr="http://static.lonelyplanet.com/worldguide/maps/wg-afghanistan-1-400x300.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0" y="762000"/>
            <a:ext cx="38100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304317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err="1" smtClean="0"/>
              <a:t>Azzam</a:t>
            </a:r>
            <a:r>
              <a:rPr lang="en-US" dirty="0" smtClean="0"/>
              <a:t> </a:t>
            </a:r>
            <a:r>
              <a:rPr lang="en-US" i="1" dirty="0" smtClean="0"/>
              <a:t>Defense of Muslim Lands</a:t>
            </a:r>
            <a:endParaRPr lang="en-US" dirty="0"/>
          </a:p>
        </p:txBody>
      </p:sp>
      <p:sp>
        <p:nvSpPr>
          <p:cNvPr id="4" name="Rectangle 3"/>
          <p:cNvSpPr/>
          <p:nvPr/>
        </p:nvSpPr>
        <p:spPr>
          <a:xfrm>
            <a:off x="152400" y="1447800"/>
            <a:ext cx="8839200" cy="4708981"/>
          </a:xfrm>
          <a:prstGeom prst="rect">
            <a:avLst/>
          </a:prstGeom>
        </p:spPr>
        <p:txBody>
          <a:bodyPr wrap="square">
            <a:spAutoFit/>
          </a:bodyPr>
          <a:lstStyle/>
          <a:p>
            <a:r>
              <a:rPr lang="en-US" sz="2000" b="1" dirty="0"/>
              <a:t>Jihad in Afghanistan</a:t>
            </a:r>
            <a:endParaRPr lang="en-US" sz="2000" dirty="0"/>
          </a:p>
          <a:p>
            <a:r>
              <a:rPr lang="en-US" sz="2000" dirty="0"/>
              <a:t>Whoever can, from among the Arabs, fight jihad in Palestine, then he must start there. And, if he is not capable, then he must set out for Afghanistan. For the rest of the Muslims, I believe they should start their jihad in Afghanistan. It is our opinion that we should begin with Afghanistan before Palestine, not because Afghanistan is more important than Palestine, not at all, Palestine is the foremost Islamic problem. It is the heart of the Islamic world, and it is a blessed land but, there are some reasons which make Afghanistan the starting point.</a:t>
            </a:r>
          </a:p>
          <a:p>
            <a:r>
              <a:rPr lang="en-US" sz="2000" dirty="0"/>
              <a:t>1) The battles in Afghanistan are still raging and have reached a level of intensity, the like of which have not been witnessed in the mountain ranges of Hindu Kush, nor in recent Islamic history .</a:t>
            </a:r>
          </a:p>
          <a:p>
            <a:r>
              <a:rPr lang="en-US" sz="2000" dirty="0"/>
              <a:t>2) The Islamic flag being raised in Afghanistan is clear: and the aim is clear, "to make Allah's words uppermost". The second article in the constitution of </a:t>
            </a:r>
            <a:r>
              <a:rPr lang="en-US" sz="2000" dirty="0" err="1"/>
              <a:t>Itihad</a:t>
            </a:r>
            <a:r>
              <a:rPr lang="en-US" sz="2000" dirty="0"/>
              <a:t> </a:t>
            </a:r>
            <a:r>
              <a:rPr lang="en-US" sz="2000" dirty="0" err="1"/>
              <a:t>Islamy</a:t>
            </a:r>
            <a:r>
              <a:rPr lang="en-US" sz="2000" dirty="0"/>
              <a:t> consisting of Afghani </a:t>
            </a:r>
            <a:r>
              <a:rPr lang="en-US" sz="2000" dirty="0" err="1"/>
              <a:t>Mujahideen</a:t>
            </a:r>
            <a:r>
              <a:rPr lang="en-US" sz="2000" dirty="0"/>
              <a:t> is: "The goal of this unification is to bring forth an Islamic state in Afghanistan."</a:t>
            </a:r>
          </a:p>
        </p:txBody>
      </p:sp>
    </p:spTree>
    <p:extLst>
      <p:ext uri="{BB962C8B-B14F-4D97-AF65-F5344CB8AC3E}">
        <p14:creationId xmlns:p14="http://schemas.microsoft.com/office/powerpoint/2010/main" xmlns="" val="1574405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7028"/>
            <a:ext cx="4876800" cy="639762"/>
          </a:xfrm>
        </p:spPr>
        <p:txBody>
          <a:bodyPr>
            <a:normAutofit fontScale="90000"/>
          </a:bodyPr>
          <a:lstStyle/>
          <a:p>
            <a:r>
              <a:rPr lang="en-US" dirty="0" smtClean="0"/>
              <a:t>Al Qaeda </a:t>
            </a:r>
            <a:br>
              <a:rPr lang="en-US" dirty="0" smtClean="0"/>
            </a:br>
            <a:r>
              <a:rPr lang="en-US" dirty="0" smtClean="0"/>
              <a:t>The Base</a:t>
            </a:r>
            <a:endParaRPr lang="en-US" dirty="0"/>
          </a:p>
        </p:txBody>
      </p:sp>
      <p:sp>
        <p:nvSpPr>
          <p:cNvPr id="3" name="Content Placeholder 2"/>
          <p:cNvSpPr>
            <a:spLocks noGrp="1"/>
          </p:cNvSpPr>
          <p:nvPr>
            <p:ph idx="1"/>
          </p:nvPr>
        </p:nvSpPr>
        <p:spPr>
          <a:xfrm>
            <a:off x="457200" y="2332037"/>
            <a:ext cx="8229600" cy="4525963"/>
          </a:xfrm>
        </p:spPr>
        <p:txBody>
          <a:bodyPr>
            <a:normAutofit lnSpcReduction="10000"/>
          </a:bodyPr>
          <a:lstStyle/>
          <a:p>
            <a:pPr marL="0" indent="0">
              <a:buNone/>
            </a:pPr>
            <a:r>
              <a:rPr lang="en-US" dirty="0"/>
              <a:t>Country of Origin</a:t>
            </a:r>
            <a:r>
              <a:rPr lang="en-US" dirty="0" smtClean="0"/>
              <a:t>: Afghanistan</a:t>
            </a:r>
            <a:endParaRPr lang="en-US" dirty="0"/>
          </a:p>
          <a:p>
            <a:pPr marL="0" indent="0">
              <a:buNone/>
            </a:pPr>
            <a:endParaRPr lang="en-US" dirty="0"/>
          </a:p>
          <a:p>
            <a:pPr marL="0" indent="0">
              <a:buNone/>
            </a:pPr>
            <a:r>
              <a:rPr lang="en-US" dirty="0"/>
              <a:t>Issue/Goal</a:t>
            </a:r>
            <a:r>
              <a:rPr lang="en-US" dirty="0" smtClean="0"/>
              <a:t>: Take the victory in Afghanistan globally to resolve Palestinian question, fight the Zionist Crusader Alliance purge outside forces from holy lands, create an Islamic Caliphate and army </a:t>
            </a:r>
            <a:endParaRPr lang="en-US" dirty="0"/>
          </a:p>
          <a:p>
            <a:pPr marL="0" indent="0">
              <a:buNone/>
            </a:pPr>
            <a:endParaRPr lang="en-US" dirty="0"/>
          </a:p>
          <a:p>
            <a:pPr marL="0" indent="0">
              <a:buNone/>
            </a:pPr>
            <a:r>
              <a:rPr lang="en-US" dirty="0"/>
              <a:t>Acts used to Achieve Goal</a:t>
            </a:r>
            <a:r>
              <a:rPr lang="en-US" dirty="0" smtClean="0"/>
              <a:t>: </a:t>
            </a:r>
            <a:r>
              <a:rPr lang="en-US" i="1" dirty="0" smtClean="0"/>
              <a:t>USS Cole </a:t>
            </a:r>
            <a:r>
              <a:rPr lang="en-US" dirty="0" smtClean="0"/>
              <a:t>and 911</a:t>
            </a:r>
            <a:endParaRPr lang="en-US" dirty="0"/>
          </a:p>
          <a:p>
            <a:pPr marL="0" indent="0">
              <a:buNone/>
            </a:pPr>
            <a:endParaRPr lang="en-US" dirty="0"/>
          </a:p>
        </p:txBody>
      </p:sp>
      <p:pic>
        <p:nvPicPr>
          <p:cNvPr id="2050" name="Picture 2" descr="http://www.registeredevil.com/wp-content/uploads/2010/10/USS-Col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54425" y="-228600"/>
            <a:ext cx="5489575" cy="24855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7154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563562"/>
          </a:xfrm>
        </p:spPr>
        <p:txBody>
          <a:bodyPr>
            <a:normAutofit fontScale="90000"/>
          </a:bodyPr>
          <a:lstStyle/>
          <a:p>
            <a:r>
              <a:rPr lang="en-US" dirty="0" smtClean="0"/>
              <a:t>Al Qaeda in Iraq 2004 (the origins of ISIS)</a:t>
            </a:r>
            <a:endParaRPr lang="en-US" dirty="0"/>
          </a:p>
        </p:txBody>
      </p:sp>
      <p:sp>
        <p:nvSpPr>
          <p:cNvPr id="3" name="Content Placeholder 2"/>
          <p:cNvSpPr>
            <a:spLocks noGrp="1"/>
          </p:cNvSpPr>
          <p:nvPr>
            <p:ph idx="1"/>
          </p:nvPr>
        </p:nvSpPr>
        <p:spPr>
          <a:xfrm>
            <a:off x="304800" y="2560637"/>
            <a:ext cx="8229600" cy="4297363"/>
          </a:xfrm>
        </p:spPr>
        <p:txBody>
          <a:bodyPr>
            <a:normAutofit lnSpcReduction="10000"/>
          </a:bodyPr>
          <a:lstStyle/>
          <a:p>
            <a:pPr marL="0" indent="0">
              <a:buNone/>
            </a:pPr>
            <a:r>
              <a:rPr lang="en-US" dirty="0"/>
              <a:t>Country of Origin</a:t>
            </a:r>
            <a:r>
              <a:rPr lang="en-US" dirty="0" smtClean="0"/>
              <a:t>: Iraq</a:t>
            </a:r>
            <a:endParaRPr lang="en-US" dirty="0"/>
          </a:p>
          <a:p>
            <a:pPr marL="0" indent="0">
              <a:buNone/>
            </a:pPr>
            <a:endParaRPr lang="en-US" dirty="0"/>
          </a:p>
          <a:p>
            <a:pPr marL="0" indent="0">
              <a:buNone/>
            </a:pPr>
            <a:r>
              <a:rPr lang="en-US" dirty="0"/>
              <a:t>Issue/Goal</a:t>
            </a:r>
            <a:r>
              <a:rPr lang="en-US" dirty="0" smtClean="0"/>
              <a:t>: Remove the US from Iraq and establish a caliphate</a:t>
            </a:r>
            <a:endParaRPr lang="en-US" dirty="0"/>
          </a:p>
          <a:p>
            <a:pPr marL="0" indent="0">
              <a:buNone/>
            </a:pPr>
            <a:endParaRPr lang="en-US" dirty="0"/>
          </a:p>
          <a:p>
            <a:pPr marL="0" indent="0">
              <a:buNone/>
            </a:pPr>
            <a:r>
              <a:rPr lang="en-US" dirty="0"/>
              <a:t>Acts used to Achieve Goal</a:t>
            </a:r>
            <a:r>
              <a:rPr lang="en-US" dirty="0" smtClean="0"/>
              <a:t>: Bomb attacks against US forces until June 2006 when its leadership was killed</a:t>
            </a:r>
            <a:endParaRPr lang="en-US" dirty="0"/>
          </a:p>
          <a:p>
            <a:pPr marL="0" indent="0">
              <a:buNone/>
            </a:pPr>
            <a:endParaRPr lang="en-US" dirty="0"/>
          </a:p>
        </p:txBody>
      </p:sp>
      <p:pic>
        <p:nvPicPr>
          <p:cNvPr id="3074" name="Picture 2" descr="http://photos1.blogger.com/blogger/7351/719/400/army%20press%20conference%20zarqaw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76800" y="1236663"/>
            <a:ext cx="3609975" cy="23717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782635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2057400" cy="457200"/>
          </a:xfrm>
        </p:spPr>
        <p:txBody>
          <a:bodyPr>
            <a:normAutofit fontScale="90000"/>
          </a:bodyPr>
          <a:lstStyle/>
          <a:p>
            <a:r>
              <a:rPr lang="en-US" dirty="0" smtClean="0"/>
              <a:t>ISIS</a:t>
            </a:r>
            <a:endParaRPr lang="en-US" dirty="0"/>
          </a:p>
        </p:txBody>
      </p:sp>
      <p:sp>
        <p:nvSpPr>
          <p:cNvPr id="3" name="Content Placeholder 2"/>
          <p:cNvSpPr>
            <a:spLocks noGrp="1"/>
          </p:cNvSpPr>
          <p:nvPr>
            <p:ph idx="1"/>
          </p:nvPr>
        </p:nvSpPr>
        <p:spPr>
          <a:xfrm>
            <a:off x="381000" y="3350711"/>
            <a:ext cx="8229600" cy="3535363"/>
          </a:xfrm>
        </p:spPr>
        <p:txBody>
          <a:bodyPr/>
          <a:lstStyle/>
          <a:p>
            <a:pPr marL="0" indent="0">
              <a:buNone/>
            </a:pPr>
            <a:r>
              <a:rPr lang="en-US" dirty="0"/>
              <a:t>Country of Origin</a:t>
            </a:r>
            <a:r>
              <a:rPr lang="en-US" dirty="0" smtClean="0"/>
              <a:t>: Iraq after leadership killed remaining members joined other Sunni groups in Iraq </a:t>
            </a:r>
            <a:endParaRPr lang="en-US" dirty="0"/>
          </a:p>
          <a:p>
            <a:pPr marL="0" indent="0">
              <a:buNone/>
            </a:pPr>
            <a:r>
              <a:rPr lang="en-US" dirty="0"/>
              <a:t>Issue/Goal: </a:t>
            </a:r>
            <a:r>
              <a:rPr lang="en-US" dirty="0" smtClean="0"/>
              <a:t>Create </a:t>
            </a:r>
            <a:r>
              <a:rPr lang="en-US" dirty="0"/>
              <a:t>an Islamic State in the Levant</a:t>
            </a:r>
          </a:p>
          <a:p>
            <a:pPr marL="0" indent="0">
              <a:buNone/>
            </a:pPr>
            <a:endParaRPr lang="en-US" dirty="0"/>
          </a:p>
          <a:p>
            <a:pPr marL="0" indent="0">
              <a:buNone/>
            </a:pPr>
            <a:r>
              <a:rPr lang="en-US" dirty="0"/>
              <a:t>Acts used to Achieve Goal</a:t>
            </a:r>
            <a:r>
              <a:rPr lang="en-US" dirty="0" smtClean="0"/>
              <a:t>: Beheadings and </a:t>
            </a:r>
            <a:endParaRPr lang="en-US" dirty="0"/>
          </a:p>
          <a:p>
            <a:pPr marL="0" indent="0">
              <a:buNone/>
            </a:pPr>
            <a:endParaRPr lang="en-US" dirty="0"/>
          </a:p>
        </p:txBody>
      </p:sp>
      <p:pic>
        <p:nvPicPr>
          <p:cNvPr id="4098" name="Picture 2" descr="http://i.dailymail.co.uk/i/pix/2014/06/13/article-2656977-1EAD995F00000578-638_634x41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91000" y="0"/>
            <a:ext cx="4761401" cy="31242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5093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81000"/>
            <a:ext cx="4572000" cy="1200329"/>
          </a:xfrm>
          <a:prstGeom prst="rect">
            <a:avLst/>
          </a:prstGeom>
        </p:spPr>
        <p:txBody>
          <a:bodyPr>
            <a:spAutoFit/>
          </a:bodyPr>
          <a:lstStyle/>
          <a:p>
            <a:r>
              <a:rPr lang="en-US" b="1" i="1" dirty="0"/>
              <a:t>Message to the Grass Roots</a:t>
            </a:r>
            <a:r>
              <a:rPr lang="en-US" dirty="0" smtClean="0"/>
              <a:t/>
            </a:r>
            <a:br>
              <a:rPr lang="en-US" dirty="0" smtClean="0"/>
            </a:br>
            <a:r>
              <a:rPr lang="en-US" b="1" dirty="0"/>
              <a:t>Malcolm X</a:t>
            </a:r>
            <a:br>
              <a:rPr lang="en-US" b="1" dirty="0"/>
            </a:br>
            <a:r>
              <a:rPr lang="en-US" b="1" dirty="0"/>
              <a:t>Detroit, MI</a:t>
            </a:r>
            <a:br>
              <a:rPr lang="en-US" b="1" dirty="0"/>
            </a:br>
            <a:r>
              <a:rPr lang="en-US" b="1" dirty="0"/>
              <a:t>November 10, 1963</a:t>
            </a:r>
            <a:endParaRPr lang="en-US" dirty="0"/>
          </a:p>
        </p:txBody>
      </p:sp>
      <p:sp>
        <p:nvSpPr>
          <p:cNvPr id="5" name="Rectangle 4"/>
          <p:cNvSpPr/>
          <p:nvPr/>
        </p:nvSpPr>
        <p:spPr>
          <a:xfrm>
            <a:off x="4343400" y="197346"/>
            <a:ext cx="4572000" cy="6463308"/>
          </a:xfrm>
          <a:prstGeom prst="rect">
            <a:avLst/>
          </a:prstGeom>
        </p:spPr>
        <p:txBody>
          <a:bodyPr>
            <a:spAutoFit/>
          </a:bodyPr>
          <a:lstStyle/>
          <a:p>
            <a:r>
              <a:rPr lang="en-US" dirty="0"/>
              <a:t>There's nothing in our book, the Quran -- you call it "</a:t>
            </a:r>
            <a:r>
              <a:rPr lang="en-US" dirty="0" err="1"/>
              <a:t>Ko</a:t>
            </a:r>
            <a:r>
              <a:rPr lang="en-US" dirty="0"/>
              <a:t>-ran" -- that teaches us to suffer peacefully. Our religion teaches us to be intelligent. Be peaceful, be courteous, obey the law, respect everyone; but if someone puts his hand on you, send him to the cemetery. That's a good religion. In fact, that's that old-time religion. That's the one that Ma and Pa used to talk about: an eye for an eye, and a tooth for a tooth, and a head for a head, and a life for a life: That's a good religion. And doesn't nobody resent that kind of religion being taught but a wolf, who intends to make you his meal.</a:t>
            </a:r>
          </a:p>
          <a:p>
            <a:r>
              <a:rPr lang="en-US" dirty="0"/>
              <a:t>This is the way it is with the white man in America. He's a wolf and you're sheep. Any time a shepherd, a pastor, teach [sic] you and me not to run from the white man and, at the same time, teach [sic] us not to fight the white man, he's a traitor to you and me. Don't lay down our life all by itself. No, preserve your life. it's the best thing you got. And if you got to give it up, let it be even-steven.</a:t>
            </a:r>
          </a:p>
        </p:txBody>
      </p:sp>
      <p:pic>
        <p:nvPicPr>
          <p:cNvPr id="1026" name="Picture 2" descr="http://www.blackpast.org/files/blackpast_images/Malcolm_X.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4962" y="2362200"/>
            <a:ext cx="2124075"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268356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What do you make about</a:t>
            </a:r>
            <a:endParaRPr lang="en-US" dirty="0"/>
          </a:p>
        </p:txBody>
      </p:sp>
      <p:sp>
        <p:nvSpPr>
          <p:cNvPr id="3" name="Content Placeholder 2"/>
          <p:cNvSpPr>
            <a:spLocks noGrp="1"/>
          </p:cNvSpPr>
          <p:nvPr>
            <p:ph idx="1"/>
          </p:nvPr>
        </p:nvSpPr>
        <p:spPr>
          <a:xfrm>
            <a:off x="533400" y="1143000"/>
            <a:ext cx="8229600" cy="4525963"/>
          </a:xfrm>
        </p:spPr>
        <p:txBody>
          <a:bodyPr/>
          <a:lstStyle/>
          <a:p>
            <a:pPr marL="514350" indent="-514350">
              <a:buAutoNum type="arabicPeriod"/>
            </a:pPr>
            <a:r>
              <a:rPr lang="en-US" dirty="0" smtClean="0"/>
              <a:t>These groups and defending religion?</a:t>
            </a:r>
          </a:p>
          <a:p>
            <a:pPr marL="514350" indent="-514350">
              <a:buAutoNum type="arabicPeriod"/>
            </a:pPr>
            <a:r>
              <a:rPr lang="en-US" dirty="0" smtClean="0"/>
              <a:t>Looking out for self?</a:t>
            </a:r>
          </a:p>
          <a:p>
            <a:pPr marL="514350" indent="-514350">
              <a:buAutoNum type="arabicPeriod"/>
            </a:pPr>
            <a:r>
              <a:rPr lang="en-US" dirty="0" smtClean="0"/>
              <a:t>Slap thesis, defense and other yearly themes</a:t>
            </a:r>
          </a:p>
          <a:p>
            <a:pPr marL="0" indent="0">
              <a:buNone/>
            </a:pPr>
            <a:r>
              <a:rPr lang="en-US" dirty="0" smtClean="0"/>
              <a:t>4. Motivation</a:t>
            </a:r>
          </a:p>
          <a:p>
            <a:pPr marL="0" indent="0">
              <a:buNone/>
            </a:pPr>
            <a:r>
              <a:rPr lang="en-US" dirty="0" smtClean="0"/>
              <a:t>5. Application of the definition of terrorism</a:t>
            </a:r>
          </a:p>
          <a:p>
            <a:pPr marL="0" indent="0">
              <a:buNone/>
            </a:pPr>
            <a:r>
              <a:rPr lang="en-US" dirty="0" smtClean="0"/>
              <a:t>6. Connection to </a:t>
            </a:r>
            <a:r>
              <a:rPr lang="en-US" dirty="0" err="1" smtClean="0"/>
              <a:t>Qutib</a:t>
            </a:r>
            <a:r>
              <a:rPr lang="en-US" dirty="0" smtClean="0"/>
              <a:t>, the Quran and </a:t>
            </a:r>
            <a:r>
              <a:rPr lang="en-US" smtClean="0"/>
              <a:t>Salidin</a:t>
            </a:r>
            <a:endParaRPr lang="en-US" dirty="0"/>
          </a:p>
        </p:txBody>
      </p:sp>
    </p:spTree>
    <p:extLst>
      <p:ext uri="{BB962C8B-B14F-4D97-AF65-F5344CB8AC3E}">
        <p14:creationId xmlns:p14="http://schemas.microsoft.com/office/powerpoint/2010/main" xmlns="" val="2567323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R) Harvey Milk, George Moscone, Dan Whit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860" y="24809"/>
            <a:ext cx="5457825" cy="31527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8860" y="3886200"/>
            <a:ext cx="4572000" cy="2585323"/>
          </a:xfrm>
          <a:prstGeom prst="rect">
            <a:avLst/>
          </a:prstGeom>
        </p:spPr>
        <p:txBody>
          <a:bodyPr>
            <a:spAutoFit/>
          </a:bodyPr>
          <a:lstStyle/>
          <a:p>
            <a:r>
              <a:rPr lang="en-US" i="1" dirty="0"/>
              <a:t> ..and the rage we all felt when the verdict was announced. I was having a late lunch at Church Street Station - that's what the restaurant was called then at the corner of Church and Market. Someone ran by the restaurant banging on the windows, yelling "He got away with murder!" We were so angry - couldn't believe it. I headed for Castro and Market, then marched to City Hall." -Kim </a:t>
            </a:r>
            <a:r>
              <a:rPr lang="en-US" i="1" dirty="0" err="1"/>
              <a:t>Corsaro</a:t>
            </a:r>
            <a:endParaRPr lang="en-US" dirty="0"/>
          </a:p>
        </p:txBody>
      </p:sp>
      <p:sp>
        <p:nvSpPr>
          <p:cNvPr id="5" name="Rectangle 4"/>
          <p:cNvSpPr/>
          <p:nvPr/>
        </p:nvSpPr>
        <p:spPr>
          <a:xfrm>
            <a:off x="5466685" y="2623170"/>
            <a:ext cx="3677315" cy="2031325"/>
          </a:xfrm>
          <a:prstGeom prst="rect">
            <a:avLst/>
          </a:prstGeom>
        </p:spPr>
        <p:txBody>
          <a:bodyPr wrap="square">
            <a:spAutoFit/>
          </a:bodyPr>
          <a:lstStyle/>
          <a:p>
            <a:r>
              <a:rPr lang="en-US" i="1" dirty="0"/>
              <a:t>"..when White shot Harvey it was if as if he shot us all. When he cut down </a:t>
            </a:r>
            <a:r>
              <a:rPr lang="en-US" i="1" dirty="0" err="1"/>
              <a:t>Moscone</a:t>
            </a:r>
            <a:r>
              <a:rPr lang="en-US" i="1" dirty="0"/>
              <a:t>-the most pro Gay mayor this </a:t>
            </a:r>
            <a:r>
              <a:rPr lang="en-US" i="1" dirty="0" err="1"/>
              <a:t>Ciity</a:t>
            </a:r>
            <a:r>
              <a:rPr lang="en-US" i="1" dirty="0"/>
              <a:t> had ever elected-he sent a signal to LGBT allies that they were equally at risk..." -the late Hank Wilson, Activist</a:t>
            </a:r>
            <a:endParaRPr lang="en-US" dirty="0"/>
          </a:p>
        </p:txBody>
      </p:sp>
    </p:spTree>
    <p:extLst>
      <p:ext uri="{BB962C8B-B14F-4D97-AF65-F5344CB8AC3E}">
        <p14:creationId xmlns:p14="http://schemas.microsoft.com/office/powerpoint/2010/main" xmlns="" val="1349988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0965" y="21265"/>
            <a:ext cx="7543800" cy="15027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Salidin</a:t>
            </a:r>
            <a:r>
              <a:rPr lang="en-US" dirty="0" smtClean="0"/>
              <a:t> : </a:t>
            </a:r>
            <a:r>
              <a:rPr lang="en-US" dirty="0" err="1" smtClean="0"/>
              <a:t>Politicsl</a:t>
            </a:r>
            <a:r>
              <a:rPr lang="en-US" dirty="0" smtClean="0"/>
              <a:t> and military leader of </a:t>
            </a:r>
            <a:r>
              <a:rPr lang="en-US" dirty="0" err="1" smtClean="0"/>
              <a:t>Musliims</a:t>
            </a:r>
            <a:r>
              <a:rPr lang="en-US" dirty="0" smtClean="0"/>
              <a:t> known for  winning the Battle of </a:t>
            </a:r>
            <a:r>
              <a:rPr lang="en-US" dirty="0" err="1" smtClean="0"/>
              <a:t>Hattin</a:t>
            </a:r>
            <a:r>
              <a:rPr lang="en-US" dirty="0" smtClean="0"/>
              <a:t> in 1187 which allowed Muslims to reclaim Jerusalem until the Third Crusade was implemented to take Jerusalem back from Muslim hands which was </a:t>
            </a:r>
            <a:r>
              <a:rPr lang="en-US" dirty="0" err="1" smtClean="0"/>
              <a:t>Salidin’s</a:t>
            </a:r>
            <a:r>
              <a:rPr lang="en-US" dirty="0" smtClean="0"/>
              <a:t> accomplishm</a:t>
            </a:r>
            <a:r>
              <a:rPr lang="en-US" i="1" dirty="0" smtClean="0"/>
              <a:t>ent</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03725" y="3190875"/>
            <a:ext cx="334963" cy="487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descr="http://mrbrunken.happykidsschool.com.tw/_/rsrc/1351870972199/middleschool/news/amapassignmentthecrusades/merrie_england_crusad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66775" y="1715652"/>
            <a:ext cx="7743825" cy="50005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551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christians-standing-with-israel.org/map-jerusalem-saladi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09" y="116404"/>
            <a:ext cx="5238750" cy="40481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5791200" y="116404"/>
            <a:ext cx="3048000" cy="1200329"/>
          </a:xfrm>
          <a:prstGeom prst="rect">
            <a:avLst/>
          </a:prstGeom>
        </p:spPr>
        <p:txBody>
          <a:bodyPr wrap="square">
            <a:spAutoFit/>
          </a:bodyPr>
          <a:lstStyle/>
          <a:p>
            <a:r>
              <a:rPr lang="en-US" dirty="0" smtClean="0"/>
              <a:t>Jerusalem is </a:t>
            </a:r>
            <a:r>
              <a:rPr lang="en-US" dirty="0"/>
              <a:t>considered holy to the three major Abrahamic religions—Judaism, Christianity and Islam.</a:t>
            </a:r>
          </a:p>
        </p:txBody>
      </p:sp>
      <p:pic>
        <p:nvPicPr>
          <p:cNvPr id="2052" name="Picture 4" descr="http://www.historylearningsite.co.uk/fileadmin/historyLearningSite/Saladi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72187" y="2154643"/>
            <a:ext cx="2486025" cy="33623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6621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8991600" cy="5632311"/>
          </a:xfrm>
          <a:prstGeom prst="rect">
            <a:avLst/>
          </a:prstGeom>
          <a:noFill/>
        </p:spPr>
        <p:txBody>
          <a:bodyPr wrap="square" rtlCol="0">
            <a:spAutoFit/>
          </a:bodyPr>
          <a:lstStyle/>
          <a:p>
            <a:endParaRPr lang="en-US" dirty="0" smtClean="0"/>
          </a:p>
          <a:p>
            <a:r>
              <a:rPr lang="en-US" b="1" dirty="0" smtClean="0"/>
              <a:t>The Quran</a:t>
            </a:r>
          </a:p>
          <a:p>
            <a:endParaRPr lang="en-US" b="1" dirty="0" smtClean="0"/>
          </a:p>
          <a:p>
            <a:r>
              <a:rPr lang="en-US" b="1" dirty="0" smtClean="0"/>
              <a:t> </a:t>
            </a:r>
            <a:endParaRPr lang="en-US" dirty="0" smtClean="0"/>
          </a:p>
          <a:p>
            <a:r>
              <a:rPr lang="en-US" b="1" dirty="0" err="1" smtClean="0"/>
              <a:t>Surah</a:t>
            </a:r>
            <a:r>
              <a:rPr lang="en-US" b="1" dirty="0" smtClean="0"/>
              <a:t> 2</a:t>
            </a:r>
            <a:endParaRPr lang="en-US" dirty="0" smtClean="0"/>
          </a:p>
          <a:p>
            <a:r>
              <a:rPr lang="en-US" dirty="0" smtClean="0"/>
              <a:t>190. Fight in the cause of God those who fight you, but do not transgress limits; for God </a:t>
            </a:r>
            <a:r>
              <a:rPr lang="en-US" dirty="0" err="1" smtClean="0"/>
              <a:t>loveth</a:t>
            </a:r>
            <a:r>
              <a:rPr lang="en-US" dirty="0" smtClean="0"/>
              <a:t> not transgressors.</a:t>
            </a:r>
          </a:p>
          <a:p>
            <a:r>
              <a:rPr lang="en-US" dirty="0" smtClean="0"/>
              <a:t> </a:t>
            </a:r>
          </a:p>
          <a:p>
            <a:r>
              <a:rPr lang="en-US" dirty="0" smtClean="0"/>
              <a:t>191. And slay them wherever ye catch them, and turn them out from where they have Turned you out; for tumult and oppression are worse than slaughter; but fight them not at the Sacred Mosque, unless they (first) fight you there; but if they fight you, slay them. Such is the reward of those who suppress faith.</a:t>
            </a:r>
          </a:p>
          <a:p>
            <a:r>
              <a:rPr lang="en-US" dirty="0" smtClean="0"/>
              <a:t> </a:t>
            </a:r>
          </a:p>
          <a:p>
            <a:r>
              <a:rPr lang="en-US" dirty="0" smtClean="0"/>
              <a:t>192. But if they cease, God is Oft-forgiving, Most Merciful.</a:t>
            </a:r>
          </a:p>
          <a:p>
            <a:r>
              <a:rPr lang="en-US" dirty="0" smtClean="0"/>
              <a:t> </a:t>
            </a:r>
          </a:p>
          <a:p>
            <a:r>
              <a:rPr lang="en-US" dirty="0" smtClean="0"/>
              <a:t>193. And fight them on until there is no more Tumult or oppression, and there prevail justice and faith in God. but if they cease, Let there be no hostility except to those who </a:t>
            </a:r>
            <a:r>
              <a:rPr lang="en-US" dirty="0" err="1" smtClean="0"/>
              <a:t>practise</a:t>
            </a:r>
            <a:r>
              <a:rPr lang="en-US" dirty="0" smtClean="0"/>
              <a:t> oppression.</a:t>
            </a:r>
          </a:p>
          <a:p>
            <a:r>
              <a:rPr lang="en-US" dirty="0" smtClean="0"/>
              <a:t> </a:t>
            </a:r>
          </a:p>
          <a:p>
            <a:endParaRPr lang="en-US" dirty="0"/>
          </a:p>
        </p:txBody>
      </p:sp>
    </p:spTree>
    <p:extLst>
      <p:ext uri="{BB962C8B-B14F-4D97-AF65-F5344CB8AC3E}">
        <p14:creationId xmlns:p14="http://schemas.microsoft.com/office/powerpoint/2010/main" xmlns="" val="1740613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57600" y="9258"/>
            <a:ext cx="1524000" cy="148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p:cNvSpPr txBox="1"/>
          <p:nvPr/>
        </p:nvSpPr>
        <p:spPr>
          <a:xfrm>
            <a:off x="609600" y="1905000"/>
            <a:ext cx="7772400" cy="2308324"/>
          </a:xfrm>
          <a:prstGeom prst="rect">
            <a:avLst/>
          </a:prstGeom>
          <a:noFill/>
        </p:spPr>
        <p:txBody>
          <a:bodyPr wrap="square" rtlCol="0">
            <a:spAutoFit/>
          </a:bodyPr>
          <a:lstStyle/>
          <a:p>
            <a:r>
              <a:rPr lang="en-US" dirty="0" smtClean="0"/>
              <a:t>Syed </a:t>
            </a:r>
            <a:r>
              <a:rPr lang="en-US" dirty="0" err="1" smtClean="0"/>
              <a:t>Qutib</a:t>
            </a:r>
            <a:r>
              <a:rPr lang="en-US" dirty="0" smtClean="0"/>
              <a:t> 1906-1966</a:t>
            </a:r>
          </a:p>
          <a:p>
            <a:endParaRPr lang="en-US" dirty="0" smtClean="0"/>
          </a:p>
          <a:p>
            <a:r>
              <a:rPr lang="en-US" dirty="0" smtClean="0"/>
              <a:t>Joins Muslim Brotherhood in 1950s</a:t>
            </a:r>
          </a:p>
          <a:p>
            <a:endParaRPr lang="en-US" dirty="0" smtClean="0"/>
          </a:p>
          <a:p>
            <a:r>
              <a:rPr lang="en-US" dirty="0" smtClean="0"/>
              <a:t>Muslim Brotherhood: Egyptian political organization with </a:t>
            </a:r>
            <a:r>
              <a:rPr lang="en-US" dirty="0"/>
              <a:t>I</a:t>
            </a:r>
            <a:r>
              <a:rPr lang="en-US" dirty="0" smtClean="0"/>
              <a:t>slamic goals or the merging of religion and politics. Caliphate oriented as well as Sharia Law.</a:t>
            </a:r>
          </a:p>
          <a:p>
            <a:r>
              <a:rPr lang="en-US" dirty="0" smtClean="0"/>
              <a:t> </a:t>
            </a:r>
          </a:p>
          <a:p>
            <a:r>
              <a:rPr lang="en-US" dirty="0" smtClean="0"/>
              <a:t>Writes </a:t>
            </a:r>
            <a:r>
              <a:rPr lang="en-US" i="1" dirty="0" smtClean="0"/>
              <a:t>Milestones</a:t>
            </a:r>
            <a:endParaRPr lang="en-US" dirty="0"/>
          </a:p>
        </p:txBody>
      </p:sp>
    </p:spTree>
    <p:extLst>
      <p:ext uri="{BB962C8B-B14F-4D97-AF65-F5344CB8AC3E}">
        <p14:creationId xmlns:p14="http://schemas.microsoft.com/office/powerpoint/2010/main" xmlns="" val="2070600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i="1" dirty="0" smtClean="0"/>
              <a:t>Milestones</a:t>
            </a:r>
            <a:endParaRPr lang="en-US" i="1" dirty="0"/>
          </a:p>
        </p:txBody>
      </p:sp>
      <p:sp>
        <p:nvSpPr>
          <p:cNvPr id="3" name="Content Placeholder 2"/>
          <p:cNvSpPr>
            <a:spLocks noGrp="1"/>
          </p:cNvSpPr>
          <p:nvPr>
            <p:ph idx="1"/>
          </p:nvPr>
        </p:nvSpPr>
        <p:spPr>
          <a:xfrm>
            <a:off x="457200" y="685800"/>
            <a:ext cx="8229600" cy="4525963"/>
          </a:xfrm>
        </p:spPr>
        <p:txBody>
          <a:bodyPr>
            <a:normAutofit fontScale="70000" lnSpcReduction="20000"/>
          </a:bodyPr>
          <a:lstStyle/>
          <a:p>
            <a:pPr marL="0" indent="0">
              <a:buNone/>
            </a:pPr>
            <a:r>
              <a:rPr lang="en-US" dirty="0" smtClean="0"/>
              <a:t>An Islamic </a:t>
            </a:r>
            <a:r>
              <a:rPr lang="en-US" dirty="0"/>
              <a:t>movement that is trying to incorporate Islam into politics to save humanity by creating an Islamic world. In order to achieve this goal, forces that corrupt Islamic states must be kicked out.  Such exterior forces were labeled </a:t>
            </a:r>
            <a:r>
              <a:rPr lang="en-US" dirty="0" err="1"/>
              <a:t>Jahili</a:t>
            </a:r>
            <a:r>
              <a:rPr lang="en-US" dirty="0"/>
              <a:t> and considered foreign. To purge Islam of </a:t>
            </a:r>
            <a:r>
              <a:rPr lang="en-US" dirty="0" err="1"/>
              <a:t>Jahili</a:t>
            </a:r>
            <a:r>
              <a:rPr lang="en-US" dirty="0"/>
              <a:t> forces, a revolutionary Islamic vanguard was needed to fight </a:t>
            </a:r>
            <a:r>
              <a:rPr lang="en-US" dirty="0" err="1"/>
              <a:t>Jahili</a:t>
            </a:r>
            <a:r>
              <a:rPr lang="en-US" dirty="0"/>
              <a:t> forces. In the context of the Cold War, the US and the USSR intervened in Muslim affairs. Therefore, when the Soviet Union invaded Afghanistan, the Soviet army represented </a:t>
            </a:r>
            <a:r>
              <a:rPr lang="en-US" dirty="0" err="1"/>
              <a:t>Jahili</a:t>
            </a:r>
            <a:r>
              <a:rPr lang="en-US" dirty="0"/>
              <a:t> forces. The US decision to enter Iraq would be another example of an exterior </a:t>
            </a:r>
            <a:r>
              <a:rPr lang="en-US" dirty="0" err="1"/>
              <a:t>Jahili</a:t>
            </a:r>
            <a:r>
              <a:rPr lang="en-US" dirty="0"/>
              <a:t> force</a:t>
            </a:r>
            <a:r>
              <a:rPr lang="en-US" dirty="0" smtClean="0"/>
              <a:t>.</a:t>
            </a:r>
          </a:p>
          <a:p>
            <a:pPr marL="0" indent="0">
              <a:buNone/>
            </a:pPr>
            <a:endParaRPr lang="en-US" dirty="0"/>
          </a:p>
          <a:p>
            <a:pPr marL="0" indent="0">
              <a:buNone/>
            </a:pPr>
            <a:r>
              <a:rPr lang="en-US" dirty="0" err="1" smtClean="0"/>
              <a:t>Jahili</a:t>
            </a:r>
            <a:r>
              <a:rPr lang="en-US" dirty="0" smtClean="0"/>
              <a:t>=Exterior corruptive forces (pure water vs. dirty water)</a:t>
            </a:r>
          </a:p>
          <a:p>
            <a:pPr marL="0" indent="0">
              <a:buNone/>
            </a:pPr>
            <a:endParaRPr lang="en-US" dirty="0"/>
          </a:p>
          <a:p>
            <a:pPr marL="0" indent="0">
              <a:buNone/>
            </a:pPr>
            <a:r>
              <a:rPr lang="en-US" i="1" dirty="0" err="1" smtClean="0"/>
              <a:t>Jahiliyya</a:t>
            </a:r>
            <a:r>
              <a:rPr lang="en-US" i="1" dirty="0" smtClean="0"/>
              <a:t>=A non-Muslim state that places man law over Quranic law which replaces Allah</a:t>
            </a:r>
            <a:endParaRPr lang="en-US" dirty="0"/>
          </a:p>
        </p:txBody>
      </p:sp>
      <p:pic>
        <p:nvPicPr>
          <p:cNvPr id="6" name="Picture 4" descr="http://ts1.mm.bing.net/th?id=HN.608023973504286730&amp;w=98&amp;h=105&amp;c=7&amp;rs=1&amp;qlt=90&amp;pid=3.1&amp;rm=2">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4200" y="5386168"/>
            <a:ext cx="1373710" cy="1471832"/>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5"/>
          <p:cNvSpPr>
            <a:spLocks noChangeArrowheads="1"/>
          </p:cNvSpPr>
          <p:nvPr/>
        </p:nvSpPr>
        <p:spPr bwMode="auto">
          <a:xfrm>
            <a:off x="0" y="0"/>
            <a:ext cx="2476500" cy="0"/>
          </a:xfrm>
          <a:prstGeom prst="rect">
            <a:avLst/>
          </a:prstGeom>
          <a:solidFill>
            <a:srgbClr val="777777"/>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1" u="none" strike="noStrike" cap="none" normalizeH="0" baseline="0" smtClean="0">
                <a:ln>
                  <a:noFill/>
                </a:ln>
                <a:solidFill>
                  <a:srgbClr val="FFFFFF"/>
                </a:solidFill>
                <a:effectLst/>
                <a:latin typeface="Arial" pitchFamily="34" charset="0"/>
                <a:cs typeface="Arial" pitchFamily="34" charset="0"/>
                <a:hlinkClick r:id="rId4"/>
              </a:rPr>
              <a:t>  </a:t>
            </a:r>
            <a:r>
              <a:rPr kumimoji="0" lang="en-US" altLang="en-US" sz="6300" b="1" i="1" u="none" strike="noStrike" cap="none" normalizeH="0" baseline="0" smtClean="0">
                <a:ln>
                  <a:noFill/>
                </a:ln>
                <a:solidFill>
                  <a:srgbClr val="FFFFFF"/>
                </a:solidFill>
                <a:effectLst/>
                <a:latin typeface="Arial" pitchFamily="34" charset="0"/>
                <a:cs typeface="Arial" pitchFamily="34" charset="0"/>
              </a:rPr>
              <a:t> </a:t>
            </a:r>
            <a:r>
              <a:rPr kumimoji="0" lang="en-US" altLang="en-US" sz="1800" b="1" i="1" u="none" strike="noStrike" cap="none" normalizeH="0" baseline="0" smtClean="0">
                <a:ln>
                  <a:noFill/>
                </a:ln>
                <a:solidFill>
                  <a:srgbClr val="FFFFFF"/>
                </a:solidFill>
                <a:effectLst/>
                <a:latin typeface="Arial" pitchFamily="34" charset="0"/>
                <a:cs typeface="Arial" pitchFamily="34" charset="0"/>
              </a:rPr>
              <a:t>       </a:t>
            </a:r>
            <a:r>
              <a:rPr kumimoji="0" lang="en-US" altLang="en-US" sz="1800" b="1" i="1" u="none" strike="noStrike" cap="none" normalizeH="0" baseline="0" smtClean="0">
                <a:ln>
                  <a:noFill/>
                </a:ln>
                <a:solidFill>
                  <a:srgbClr val="FFFFFF"/>
                </a:solidFill>
                <a:effectLst/>
                <a:latin typeface="Arial" pitchFamily="34" charset="0"/>
                <a:cs typeface="Arial" pitchFamily="34" charset="0"/>
                <a:hlinkClick r:id="rId5"/>
              </a:rPr>
              <a:t>  </a:t>
            </a:r>
            <a:r>
              <a:rPr kumimoji="0" lang="en-US" altLang="en-US" sz="6300" b="1" i="1" u="none" strike="noStrike" cap="none" normalizeH="0" baseline="0" smtClean="0">
                <a:ln>
                  <a:noFill/>
                </a:ln>
                <a:solidFill>
                  <a:srgbClr val="FFFFFF"/>
                </a:solidFill>
                <a:effectLst/>
                <a:latin typeface="Arial" pitchFamily="34" charset="0"/>
                <a:cs typeface="Arial" pitchFamily="34" charset="0"/>
              </a:rPr>
              <a:t> </a:t>
            </a:r>
            <a:r>
              <a:rPr kumimoji="0" lang="en-US" altLang="en-US" sz="1800" b="1" i="1" u="none" strike="noStrike" cap="none" normalizeH="0" baseline="0" smtClean="0">
                <a:ln>
                  <a:noFill/>
                </a:ln>
                <a:solidFill>
                  <a:srgbClr val="FFFFFF"/>
                </a:solidFill>
                <a:effectLst/>
                <a:latin typeface="Arial" pitchFamily="34" charset="0"/>
                <a:cs typeface="Arial" pitchFamily="34" charset="0"/>
              </a:rPr>
              <a:t>                  </a:t>
            </a:r>
            <a:endParaRPr kumimoji="0" lang="en-US" altLang="en-US" sz="1800" b="1" i="1" u="none" strike="noStrike" cap="none" normalizeH="0" baseline="0" smtClean="0">
              <a:ln>
                <a:noFill/>
              </a:ln>
              <a:solidFill>
                <a:srgbClr val="FFFFFF"/>
              </a:solidFill>
              <a:effectLst/>
              <a:latin typeface="Arial" pitchFamily="34" charset="0"/>
              <a:cs typeface="Arial" pitchFamily="34" charset="0"/>
              <a:hlinkClick r:id="rId6"/>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smtClean="0">
                <a:ln>
                  <a:noFill/>
                </a:ln>
                <a:solidFill>
                  <a:srgbClr val="FFFFFF"/>
                </a:solidFill>
                <a:effectLst/>
                <a:latin typeface="Arial" pitchFamily="34" charset="0"/>
                <a:cs typeface="Arial" pitchFamily="34" charset="0"/>
                <a:hlinkClick r:id="rId6"/>
              </a:rPr>
              <a:t>See more images of </a:t>
            </a:r>
            <a:r>
              <a:rPr kumimoji="0" lang="en-US" altLang="en-US" sz="900" b="1" i="1" u="none" strike="noStrike" cap="none" normalizeH="0" baseline="0" smtClean="0">
                <a:ln>
                  <a:noFill/>
                </a:ln>
                <a:solidFill>
                  <a:srgbClr val="404040"/>
                </a:solidFill>
                <a:effectLst/>
                <a:latin typeface="Segoe UI Semibold" pitchFamily="34" charset="0"/>
                <a:cs typeface="Arial" pitchFamily="34" charset="0"/>
                <a:hlinkClick r:id="rId6"/>
              </a:rPr>
              <a:t>cup of dirty water</a:t>
            </a:r>
            <a:endParaRPr kumimoji="0" lang="en-US" altLang="en-US" sz="1800" b="1" i="1" u="none" strike="noStrike" cap="none" normalizeH="0" baseline="0" smtClean="0">
              <a:ln>
                <a:noFill/>
              </a:ln>
              <a:solidFill>
                <a:srgbClr val="FFFFFF"/>
              </a:solidFill>
              <a:effectLst/>
              <a:latin typeface="Arial" pitchFamily="34" charset="0"/>
              <a:cs typeface="Arial" pitchFamily="34" charset="0"/>
            </a:endParaRPr>
          </a:p>
        </p:txBody>
      </p:sp>
      <p:pic>
        <p:nvPicPr>
          <p:cNvPr id="2054" name="Picture 6" descr="http://ts1.mm.bing.net/th?id=HN.608035930708117567&amp;w=59&amp;h=105&amp;c=7&amp;rs=1&amp;qlt=90&amp;pid=3.1&amp;rm=2">
            <a:hlinkClick r:id="rId4"/>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168207" y="4876800"/>
            <a:ext cx="1113245" cy="198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503355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729</TotalTime>
  <Words>1771</Words>
  <Application>Microsoft Office PowerPoint</Application>
  <PresentationFormat>On-screen Show (4:3)</PresentationFormat>
  <Paragraphs>154</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Slap Back Thesis  How we Respond to Threats</vt:lpstr>
      <vt:lpstr>Slide 2</vt:lpstr>
      <vt:lpstr>Slide 3</vt:lpstr>
      <vt:lpstr>Slide 4</vt:lpstr>
      <vt:lpstr>Slide 5</vt:lpstr>
      <vt:lpstr>Slide 6</vt:lpstr>
      <vt:lpstr>Slide 7</vt:lpstr>
      <vt:lpstr>Slide 8</vt:lpstr>
      <vt:lpstr>Milestones</vt:lpstr>
      <vt:lpstr>Slide 10</vt:lpstr>
      <vt:lpstr>Slide 11</vt:lpstr>
      <vt:lpstr>Slide 12</vt:lpstr>
      <vt:lpstr>Groups Claiming to Act in the Name of Islam, Arabs or a mixture of the two</vt:lpstr>
      <vt:lpstr>Slide 14</vt:lpstr>
      <vt:lpstr>Muslim Brotherhood</vt:lpstr>
      <vt:lpstr>Fatah</vt:lpstr>
      <vt:lpstr>PLO Palestinian Liberation Movement</vt:lpstr>
      <vt:lpstr>Palestinian Islamic Jihad</vt:lpstr>
      <vt:lpstr>Black September</vt:lpstr>
      <vt:lpstr>Hamas</vt:lpstr>
      <vt:lpstr>Hezbollah (Shia Muslims)</vt:lpstr>
      <vt:lpstr>Lebanon</vt:lpstr>
      <vt:lpstr>At a Glance</vt:lpstr>
      <vt:lpstr>Shia vs. Sunni</vt:lpstr>
      <vt:lpstr>MAK Afghan Services Bureau</vt:lpstr>
      <vt:lpstr>Azzam Defense of Muslim Lands</vt:lpstr>
      <vt:lpstr>Al Qaeda  The Base</vt:lpstr>
      <vt:lpstr>Al Qaeda in Iraq 2004 (the origins of ISIS)</vt:lpstr>
      <vt:lpstr>ISIS</vt:lpstr>
      <vt:lpstr>What do you make about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Marisol</dc:creator>
  <cp:lastModifiedBy>006435</cp:lastModifiedBy>
  <cp:revision>38</cp:revision>
  <dcterms:created xsi:type="dcterms:W3CDTF">2015-02-21T04:12:56Z</dcterms:created>
  <dcterms:modified xsi:type="dcterms:W3CDTF">2015-09-29T16:49:54Z</dcterms:modified>
</cp:coreProperties>
</file>